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35"/>
  </p:notesMasterIdLst>
  <p:sldIdLst>
    <p:sldId id="256" r:id="rId3"/>
    <p:sldId id="619" r:id="rId4"/>
    <p:sldId id="257" r:id="rId5"/>
    <p:sldId id="266" r:id="rId6"/>
    <p:sldId id="260" r:id="rId7"/>
    <p:sldId id="581" r:id="rId8"/>
    <p:sldId id="282" r:id="rId9"/>
    <p:sldId id="586" r:id="rId10"/>
    <p:sldId id="589" r:id="rId11"/>
    <p:sldId id="705" r:id="rId12"/>
    <p:sldId id="704" r:id="rId13"/>
    <p:sldId id="706" r:id="rId14"/>
    <p:sldId id="707" r:id="rId15"/>
    <p:sldId id="708" r:id="rId16"/>
    <p:sldId id="709" r:id="rId17"/>
    <p:sldId id="710" r:id="rId18"/>
    <p:sldId id="711" r:id="rId19"/>
    <p:sldId id="644" r:id="rId20"/>
    <p:sldId id="712" r:id="rId21"/>
    <p:sldId id="605" r:id="rId22"/>
    <p:sldId id="611" r:id="rId23"/>
    <p:sldId id="703" r:id="rId24"/>
    <p:sldId id="645" r:id="rId25"/>
    <p:sldId id="713" r:id="rId26"/>
    <p:sldId id="714" r:id="rId27"/>
    <p:sldId id="715" r:id="rId28"/>
    <p:sldId id="716" r:id="rId29"/>
    <p:sldId id="717" r:id="rId30"/>
    <p:sldId id="718" r:id="rId31"/>
    <p:sldId id="719" r:id="rId32"/>
    <p:sldId id="720" r:id="rId33"/>
    <p:sldId id="280" r:id="rId34"/>
  </p:sldIdLst>
  <p:sldSz cx="18288000" cy="10287000"/>
  <p:notesSz cx="10287000" cy="18288000"/>
  <p:embeddedFontLs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Corbel" panose="020B0503020204020204" pitchFamily="34" charset="0"/>
      <p:regular r:id="rId40"/>
      <p:bold r:id="rId41"/>
      <p:italic r:id="rId42"/>
      <p:boldItalic r:id="rId43"/>
    </p:embeddedFont>
    <p:embeddedFont>
      <p:font typeface="Inter" panose="02000503000000020004" pitchFamily="2" charset="0"/>
      <p:regular r:id="rId44"/>
      <p:bold r:id="rId45"/>
    </p:embeddedFont>
    <p:embeddedFont>
      <p:font typeface="Inter SemiBold" panose="020F0502020204030204" pitchFamily="34" charset="0"/>
      <p:regular r:id="rId46"/>
      <p:bold r:id="rId47"/>
      <p:italic r:id="rId48"/>
      <p:boldItalic r:id="rId49"/>
    </p:embeddedFont>
    <p:embeddedFont>
      <p:font typeface="Open Sans" panose="020B0606030504020204" pitchFamily="34" charset="0"/>
      <p:regular r:id="rId50"/>
      <p:bold r:id="rId51"/>
      <p:italic r:id="rId52"/>
      <p:boldItalic r:id="rId53"/>
    </p:embeddedFont>
    <p:embeddedFont>
      <p:font typeface="Roboto" panose="02000000000000000000" pitchFamily="2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9" roundtripDataSignature="AMtx7mhK8T1ZguApBW0yY4mntykPqcGl0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841D"/>
    <a:srgbClr val="F9F9FC"/>
    <a:srgbClr val="DAE3F3"/>
    <a:srgbClr val="F59A1C"/>
    <a:srgbClr val="F7AD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5540BF-FA6E-423F-95E4-F0E17416F813}">
  <a:tblStyle styleId="{445540BF-FA6E-423F-95E4-F0E17416F813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4E6"/>
          </a:solidFill>
        </a:fill>
      </a:tcStyle>
    </a:wholeTbl>
    <a:band1H>
      <a:tcTxStyle/>
      <a:tcStyle>
        <a:tcBdr/>
        <a:fill>
          <a:solidFill>
            <a:srgbClr val="FFE8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E8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242"/>
    <p:restoredTop sz="94694"/>
  </p:normalViewPr>
  <p:slideViewPr>
    <p:cSldViewPr snapToGrid="0" snapToObjects="1">
      <p:cViewPr varScale="1">
        <p:scale>
          <a:sx n="78" d="100"/>
          <a:sy n="78" d="100"/>
        </p:scale>
        <p:origin x="10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4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openxmlformats.org/officeDocument/2006/relationships/font" Target="fonts/font20.fntdata"/><Relationship Id="rId89" Type="http://customschemas.google.com/relationships/presentationmetadata" Target="metadata"/><Relationship Id="rId7" Type="http://schemas.openxmlformats.org/officeDocument/2006/relationships/slide" Target="slides/slide5.xml"/><Relationship Id="rId9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font" Target="fonts/font18.fntdata"/><Relationship Id="rId5" Type="http://schemas.openxmlformats.org/officeDocument/2006/relationships/slide" Target="slides/slide3.xml"/><Relationship Id="rId90" Type="http://schemas.openxmlformats.org/officeDocument/2006/relationships/presProps" Target="pres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56" Type="http://schemas.openxmlformats.org/officeDocument/2006/relationships/font" Target="fonts/font21.fntdata"/><Relationship Id="rId8" Type="http://schemas.openxmlformats.org/officeDocument/2006/relationships/slide" Target="slides/slide6.xml"/><Relationship Id="rId51" Type="http://schemas.openxmlformats.org/officeDocument/2006/relationships/font" Target="fonts/font16.fntdata"/><Relationship Id="rId93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0" Type="http://schemas.openxmlformats.org/officeDocument/2006/relationships/slide" Target="slides/slide18.xml"/><Relationship Id="rId41" Type="http://schemas.openxmlformats.org/officeDocument/2006/relationships/font" Target="fonts/font6.fntdata"/><Relationship Id="rId54" Type="http://schemas.openxmlformats.org/officeDocument/2006/relationships/font" Target="fonts/font19.fntdata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57" Type="http://schemas.openxmlformats.org/officeDocument/2006/relationships/font" Target="fonts/font2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9.fntdata"/><Relationship Id="rId52" Type="http://schemas.openxmlformats.org/officeDocument/2006/relationships/font" Target="fonts/font17.fntdata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734537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83814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679635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28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316539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60980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4" name="Google Shape;324;p1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1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9" name="Google Shape;119;p1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8288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09079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127270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78984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672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8844-6DE3-A642-BFB3-F078F62D7D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67DD76-96F5-D34D-A0C4-BA4EC8DF92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1"/>
            <a:ext cx="13716000" cy="24828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39" indent="0" algn="ctr">
              <a:buNone/>
              <a:defRPr sz="1999"/>
            </a:lvl2pPr>
            <a:lvl3pPr marL="914478" indent="0" algn="ctr">
              <a:buNone/>
              <a:defRPr sz="1800"/>
            </a:lvl3pPr>
            <a:lvl4pPr marL="1371719" indent="0" algn="ctr">
              <a:buNone/>
              <a:defRPr sz="1601"/>
            </a:lvl4pPr>
            <a:lvl5pPr marL="1828958" indent="0" algn="ctr">
              <a:buNone/>
              <a:defRPr sz="1601"/>
            </a:lvl5pPr>
            <a:lvl6pPr marL="2286197" indent="0" algn="ctr">
              <a:buNone/>
              <a:defRPr sz="1601"/>
            </a:lvl6pPr>
            <a:lvl7pPr marL="2743437" indent="0" algn="ctr">
              <a:buNone/>
              <a:defRPr sz="1601"/>
            </a:lvl7pPr>
            <a:lvl8pPr marL="3200678" indent="0" algn="ctr">
              <a:buNone/>
              <a:defRPr sz="1601"/>
            </a:lvl8pPr>
            <a:lvl9pPr marL="3657917" indent="0" algn="ctr">
              <a:buNone/>
              <a:defRPr sz="1601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BA9F6-251E-364C-A293-8CBFA48E18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C95DD-98FF-784C-A706-6D3212E7A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44F71-A0C1-5440-879D-3960FF875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8592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30C6-D857-D141-8E3F-92BA6812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B58F7-932C-2343-96B4-1D2CD273A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2" y="2738438"/>
            <a:ext cx="15773400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8F6B0-CF85-5E4E-A169-01F88FFFFD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32956-30D8-2B44-888D-5A85B7072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14F47-EC58-FD41-BC60-89D831473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48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D9D27-7121-8A4E-9A42-9A4892EC3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6" y="2565401"/>
            <a:ext cx="15773400" cy="4278314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63D88-14FB-FE4F-A9AA-3913D4AB8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6" y="6884988"/>
            <a:ext cx="15773400" cy="22494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39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4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719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4pPr>
            <a:lvl5pPr marL="1828958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5pPr>
            <a:lvl6pPr marL="228619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6pPr>
            <a:lvl7pPr marL="274343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7pPr>
            <a:lvl8pPr marL="3200678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8pPr>
            <a:lvl9pPr marL="365791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24FE4-21D9-534D-8283-8F7A321EAE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C2C2C-6A43-EA47-A633-9665C705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B43D0-DA90-0440-A494-6524C07C1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206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F32BD-A73F-1F4C-BF6A-D84CA07C5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6FFD3-7CAB-3E41-9B7A-07CAAFD6E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299" y="2738438"/>
            <a:ext cx="7810501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B3E55-CF24-8E4C-B841-5212D8B8A1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1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8D940-E054-D345-AB26-6333BC26FC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E940B-90A0-E345-B19B-9A4F23FBE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53932-6BC1-5B4E-817F-F81A82C05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355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B8383-0C8C-864D-BBA2-E0C311E9D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431D3-8C8D-794F-85BB-C47838AF5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9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39" indent="0">
              <a:buNone/>
              <a:defRPr sz="1999" b="1"/>
            </a:lvl2pPr>
            <a:lvl3pPr marL="914478" indent="0">
              <a:buNone/>
              <a:defRPr sz="1800" b="1"/>
            </a:lvl3pPr>
            <a:lvl4pPr marL="1371719" indent="0">
              <a:buNone/>
              <a:defRPr sz="1601" b="1"/>
            </a:lvl4pPr>
            <a:lvl5pPr marL="1828958" indent="0">
              <a:buNone/>
              <a:defRPr sz="1601" b="1"/>
            </a:lvl5pPr>
            <a:lvl6pPr marL="2286197" indent="0">
              <a:buNone/>
              <a:defRPr sz="1601" b="1"/>
            </a:lvl6pPr>
            <a:lvl7pPr marL="2743437" indent="0">
              <a:buNone/>
              <a:defRPr sz="1601" b="1"/>
            </a:lvl7pPr>
            <a:lvl8pPr marL="3200678" indent="0">
              <a:buNone/>
              <a:defRPr sz="1601" b="1"/>
            </a:lvl8pPr>
            <a:lvl9pPr marL="3657917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FB2E71-234C-6F44-9A0F-C50208CB6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5"/>
            <a:ext cx="7735889" cy="5527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FE93A6-BFA9-9846-A117-67BE34023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1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39" indent="0">
              <a:buNone/>
              <a:defRPr sz="1999" b="1"/>
            </a:lvl2pPr>
            <a:lvl3pPr marL="914478" indent="0">
              <a:buNone/>
              <a:defRPr sz="1800" b="1"/>
            </a:lvl3pPr>
            <a:lvl4pPr marL="1371719" indent="0">
              <a:buNone/>
              <a:defRPr sz="1601" b="1"/>
            </a:lvl4pPr>
            <a:lvl5pPr marL="1828958" indent="0">
              <a:buNone/>
              <a:defRPr sz="1601" b="1"/>
            </a:lvl5pPr>
            <a:lvl6pPr marL="2286197" indent="0">
              <a:buNone/>
              <a:defRPr sz="1601" b="1"/>
            </a:lvl6pPr>
            <a:lvl7pPr marL="2743437" indent="0">
              <a:buNone/>
              <a:defRPr sz="1601" b="1"/>
            </a:lvl7pPr>
            <a:lvl8pPr marL="3200678" indent="0">
              <a:buNone/>
              <a:defRPr sz="1601" b="1"/>
            </a:lvl8pPr>
            <a:lvl9pPr marL="3657917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F03BE5-1F66-9B45-B1F4-058D9F4E5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1" y="3757615"/>
            <a:ext cx="7775575" cy="5527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3AFF5B-2C72-3F41-96C4-D0D978BE78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4A1276-5059-0944-ABE0-96F12630D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2914A6-D01E-5C4C-AFE5-301D5B94D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642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4783F-AEFA-CF48-9065-71C3CA1FB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0C2BC2-358B-FF46-9B3B-B8C7F761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64777F-7C87-F546-BD2F-33729C68D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A4035-59D8-C74C-9572-9EFFEC37E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227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69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8C076-23D2-C34B-9A09-E50FBA09F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7" y="685800"/>
            <a:ext cx="5897562" cy="2400300"/>
          </a:xfrm>
          <a:prstGeom prst="rect">
            <a:avLst/>
          </a:prstGeo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D3319-31C3-A243-9862-7C11FB746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6" y="1481140"/>
            <a:ext cx="9258301" cy="7310438"/>
          </a:xfrm>
          <a:prstGeom prst="rect">
            <a:avLst/>
          </a:prstGeom>
        </p:spPr>
        <p:txBody>
          <a:bodyPr/>
          <a:lstStyle>
            <a:lvl1pPr>
              <a:defRPr sz="3199"/>
            </a:lvl1pPr>
            <a:lvl2pPr>
              <a:defRPr sz="2801"/>
            </a:lvl2pPr>
            <a:lvl3pPr>
              <a:defRPr sz="2400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75F747-38A1-C543-A5CB-9EE9CF0BC0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7" y="3086101"/>
            <a:ext cx="5897562" cy="5718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1"/>
            </a:lvl1pPr>
            <a:lvl2pPr marL="457239" indent="0">
              <a:buNone/>
              <a:defRPr sz="1399"/>
            </a:lvl2pPr>
            <a:lvl3pPr marL="914478" indent="0">
              <a:buNone/>
              <a:defRPr sz="1200"/>
            </a:lvl3pPr>
            <a:lvl4pPr marL="1371719" indent="0">
              <a:buNone/>
              <a:defRPr sz="1001"/>
            </a:lvl4pPr>
            <a:lvl5pPr marL="1828958" indent="0">
              <a:buNone/>
              <a:defRPr sz="1001"/>
            </a:lvl5pPr>
            <a:lvl6pPr marL="2286197" indent="0">
              <a:buNone/>
              <a:defRPr sz="1001"/>
            </a:lvl6pPr>
            <a:lvl7pPr marL="2743437" indent="0">
              <a:buNone/>
              <a:defRPr sz="1001"/>
            </a:lvl7pPr>
            <a:lvl8pPr marL="3200678" indent="0">
              <a:buNone/>
              <a:defRPr sz="1001"/>
            </a:lvl8pPr>
            <a:lvl9pPr marL="3657917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EECC8-D231-3A48-BF82-261D841365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8176C-AC5D-C544-BD8A-F17945656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F1F09-5158-6741-B6D6-BE3337AE8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688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21A46-8B53-374F-B703-0C3E17F4E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7" y="685800"/>
            <a:ext cx="5897562" cy="2400300"/>
          </a:xfrm>
          <a:prstGeom prst="rect">
            <a:avLst/>
          </a:prstGeo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880D78-E7ED-CC4E-9B99-D51E8F9AA2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6" y="1481140"/>
            <a:ext cx="9258301" cy="73104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/>
            </a:lvl1pPr>
            <a:lvl2pPr marL="457239" indent="0">
              <a:buNone/>
              <a:defRPr sz="2801"/>
            </a:lvl2pPr>
            <a:lvl3pPr marL="914478" indent="0">
              <a:buNone/>
              <a:defRPr sz="2400"/>
            </a:lvl3pPr>
            <a:lvl4pPr marL="1371719" indent="0">
              <a:buNone/>
              <a:defRPr sz="1999"/>
            </a:lvl4pPr>
            <a:lvl5pPr marL="1828958" indent="0">
              <a:buNone/>
              <a:defRPr sz="1999"/>
            </a:lvl5pPr>
            <a:lvl6pPr marL="2286197" indent="0">
              <a:buNone/>
              <a:defRPr sz="1999"/>
            </a:lvl6pPr>
            <a:lvl7pPr marL="2743437" indent="0">
              <a:buNone/>
              <a:defRPr sz="1999"/>
            </a:lvl7pPr>
            <a:lvl8pPr marL="3200678" indent="0">
              <a:buNone/>
              <a:defRPr sz="1999"/>
            </a:lvl8pPr>
            <a:lvl9pPr marL="3657917" indent="0">
              <a:buNone/>
              <a:defRPr sz="1999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5AF83-E66E-6045-AF69-50691D97EA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7" y="3086101"/>
            <a:ext cx="5897562" cy="5718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1"/>
            </a:lvl1pPr>
            <a:lvl2pPr marL="457239" indent="0">
              <a:buNone/>
              <a:defRPr sz="1399"/>
            </a:lvl2pPr>
            <a:lvl3pPr marL="914478" indent="0">
              <a:buNone/>
              <a:defRPr sz="1200"/>
            </a:lvl3pPr>
            <a:lvl4pPr marL="1371719" indent="0">
              <a:buNone/>
              <a:defRPr sz="1001"/>
            </a:lvl4pPr>
            <a:lvl5pPr marL="1828958" indent="0">
              <a:buNone/>
              <a:defRPr sz="1001"/>
            </a:lvl5pPr>
            <a:lvl6pPr marL="2286197" indent="0">
              <a:buNone/>
              <a:defRPr sz="1001"/>
            </a:lvl6pPr>
            <a:lvl7pPr marL="2743437" indent="0">
              <a:buNone/>
              <a:defRPr sz="1001"/>
            </a:lvl7pPr>
            <a:lvl8pPr marL="3200678" indent="0">
              <a:buNone/>
              <a:defRPr sz="1001"/>
            </a:lvl8pPr>
            <a:lvl9pPr marL="3657917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0CC424-0263-754F-9655-A43F693C43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D44414-40BA-7D42-B8E1-C30F9FE3F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75D3E6-22E8-F245-9843-81145633E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51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63892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77C06-DA5C-6A44-9E0A-005772435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C7E9C1-9547-2745-AB3C-8CDEE6C41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2" y="2738438"/>
            <a:ext cx="15773400" cy="652780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4DFC5-44A9-3041-AAEF-151F5B7814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D94CAD-EF6D-B640-BBD3-6B30E24C6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AEE4A-6347-A147-8BD6-F010552FF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9784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8A54A4-2571-754B-A121-0447CA9F0B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8E194E-1314-F64B-9826-D65ECA812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299" y="547688"/>
            <a:ext cx="11677650" cy="871855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BE17B-D853-134F-8529-60C5981B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8BC1C-BD5B-1748-A5DE-178125456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CF8A1-A68E-E343-AD9C-43E6CDF86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2207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186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3215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8282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139911-9F02-054D-BA87-5F10BED1B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</p:spPr>
        <p:txBody>
          <a:bodyPr/>
          <a:lstStyle>
            <a:lvl1pPr>
              <a:defRPr sz="6401" b="1">
                <a:latin typeface="Corbel" panose="020B050302020402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38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Заголовок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1001101" y="661448"/>
            <a:ext cx="17041200" cy="21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773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Разделительный слайд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16944917" y="9326435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29" name="Google Shape;2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1302850" y="792788"/>
            <a:ext cx="15412200" cy="8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920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0603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001101" y="661448"/>
            <a:ext cx="17041200" cy="21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1001101" y="2852939"/>
            <a:ext cx="17041200" cy="68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914478" lvl="0" indent="-647756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500"/>
              <a:buChar char="●"/>
              <a:defRPr sz="3000"/>
            </a:lvl1pPr>
            <a:lvl2pPr marL="1828958" lvl="1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599"/>
            </a:lvl2pPr>
            <a:lvl3pPr marL="2743437" lvl="2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3pPr>
            <a:lvl4pPr marL="3657917" lvl="3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599"/>
            </a:lvl4pPr>
            <a:lvl5pPr marL="4572395" lvl="4" indent="-62235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2599"/>
            </a:lvl5pPr>
            <a:lvl6pPr marL="5486875" lvl="5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6pPr>
            <a:lvl7pPr marL="6401353" lvl="6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599"/>
            </a:lvl7pPr>
            <a:lvl8pPr marL="7315833" lvl="7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599"/>
            </a:lvl8pPr>
            <a:lvl9pPr marL="8230312" lvl="8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16944917" y="9326435"/>
            <a:ext cx="1097400" cy="7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algn="r"/>
            <a:fld id="{00000000-1234-1234-1234-123412341234}" type="slidenum">
              <a:rPr lang="ru" smtClean="0"/>
              <a:pPr algn="r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204649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201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8/27/24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3038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5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5;p1" descr="preencoded.png">
            <a:extLst>
              <a:ext uri="{FF2B5EF4-FFF2-40B4-BE49-F238E27FC236}">
                <a16:creationId xmlns:a16="http://schemas.microsoft.com/office/drawing/2014/main" id="{8B5ACD45-9A1C-3E42-878E-049B6B697915}"/>
              </a:ext>
            </a:extLst>
          </p:cNvPr>
          <p:cNvPicPr preferRelativeResize="0"/>
          <p:nvPr userDrawn="1"/>
        </p:nvPicPr>
        <p:blipFill rotWithShape="1">
          <a:blip r:embed="rId12">
            <a:alphaModFix/>
          </a:blip>
          <a:srcRect/>
          <a:stretch/>
        </p:blipFill>
        <p:spPr>
          <a:xfrm>
            <a:off x="15059025" y="952501"/>
            <a:ext cx="2276478" cy="97315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5;p13" descr="preencoded.png">
            <a:extLst>
              <a:ext uri="{FF2B5EF4-FFF2-40B4-BE49-F238E27FC236}">
                <a16:creationId xmlns:a16="http://schemas.microsoft.com/office/drawing/2014/main" id="{D0F8CD98-5559-5749-BF01-6561D2409A7C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3" y="0"/>
            <a:ext cx="18287998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79;p13">
            <a:extLst>
              <a:ext uri="{FF2B5EF4-FFF2-40B4-BE49-F238E27FC236}">
                <a16:creationId xmlns:a16="http://schemas.microsoft.com/office/drawing/2014/main" id="{FF522BD4-70E7-7C43-8BC7-45BC2B01A39A}"/>
              </a:ext>
            </a:extLst>
          </p:cNvPr>
          <p:cNvCxnSpPr/>
          <p:nvPr userDrawn="1"/>
        </p:nvCxnSpPr>
        <p:spPr>
          <a:xfrm>
            <a:off x="4219074" y="0"/>
            <a:ext cx="0" cy="5422232"/>
          </a:xfrm>
          <a:prstGeom prst="straightConnector1">
            <a:avLst/>
          </a:prstGeom>
          <a:noFill/>
          <a:ln w="635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" name="Google Shape;80;p13" descr="preencoded.png">
            <a:extLst>
              <a:ext uri="{FF2B5EF4-FFF2-40B4-BE49-F238E27FC236}">
                <a16:creationId xmlns:a16="http://schemas.microsoft.com/office/drawing/2014/main" id="{D5CCD490-B9D0-ED40-8661-3DB15EBC52EE}"/>
              </a:ext>
            </a:extLst>
          </p:cNvPr>
          <p:cNvPicPr preferRelativeResize="0"/>
          <p:nvPr userDrawn="1"/>
        </p:nvPicPr>
        <p:blipFill rotWithShape="1">
          <a:blip r:embed="rId15">
            <a:alphaModFix/>
          </a:blip>
          <a:srcRect/>
          <a:stretch/>
        </p:blipFill>
        <p:spPr>
          <a:xfrm>
            <a:off x="15361065" y="930995"/>
            <a:ext cx="2276478" cy="97315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0CF33BD7-3AC7-8340-A40F-01790ED8B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749" y="2582582"/>
            <a:ext cx="8179307" cy="1989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59208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71" r:id="rId12"/>
  </p:sldLayoutIdLst>
  <p:txStyles>
    <p:titleStyle>
      <a:lvl1pPr algn="l" defTabSz="914478" rtl="0" eaLnBrk="1" latinLnBrk="0" hangingPunct="1">
        <a:lnSpc>
          <a:spcPct val="90000"/>
        </a:lnSpc>
        <a:spcBef>
          <a:spcPct val="0"/>
        </a:spcBef>
        <a:buNone/>
        <a:defRPr sz="96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20" indent="-228620" algn="l" defTabSz="914478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1" kern="1200">
          <a:solidFill>
            <a:schemeClr val="tx1"/>
          </a:solidFill>
          <a:latin typeface="+mn-lt"/>
          <a:ea typeface="+mn-ea"/>
          <a:cs typeface="+mn-cs"/>
        </a:defRPr>
      </a:lvl1pPr>
      <a:lvl2pPr marL="685860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99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600338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79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818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057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96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537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39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7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719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5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9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43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67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91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5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5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8.png"/><Relationship Id="rId9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1" descr="preencoded.png"/>
          <p:cNvPicPr preferRelativeResize="0"/>
          <p:nvPr/>
        </p:nvPicPr>
        <p:blipFill rotWithShape="1">
          <a:blip r:embed="rId3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059025" y="952501"/>
            <a:ext cx="2276478" cy="9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ADD1C19-686B-0543-BDF0-B5CDF194A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4117188"/>
            <a:ext cx="15773400" cy="2904100"/>
          </a:xfrm>
        </p:spPr>
        <p:txBody>
          <a:bodyPr/>
          <a:lstStyle/>
          <a:p>
            <a:r>
              <a:rPr lang="en-US" sz="96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Python</a:t>
            </a:r>
            <a:b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</a:br>
            <a: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Библиотека </a:t>
            </a:r>
            <a:r>
              <a:rPr lang="en-US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JSON.</a:t>
            </a:r>
            <a:endParaRPr lang="en-US" sz="48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55E87C9-0EE4-434F-9490-049DAC312762}"/>
              </a:ext>
            </a:extLst>
          </p:cNvPr>
          <p:cNvSpPr/>
          <p:nvPr/>
        </p:nvSpPr>
        <p:spPr>
          <a:xfrm>
            <a:off x="1110344" y="952500"/>
            <a:ext cx="4210050" cy="52920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Advanced Python. Lesson 1</a:t>
            </a:r>
            <a:r>
              <a:rPr lang="ru-RU" sz="1800" dirty="0"/>
              <a:t>1</a:t>
            </a:r>
            <a:endParaRPr lang="en-US"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6600" b="1" dirty="0"/>
              <a:t>Использование</a:t>
            </a:r>
            <a:r>
              <a:rPr lang="ru-RU" dirty="0"/>
              <a:t> </a:t>
            </a:r>
            <a:r>
              <a:rPr lang="en-US" dirty="0"/>
              <a:t>JSON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6671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/>
              <a:t>1. </a:t>
            </a:r>
            <a:r>
              <a:rPr lang="ru-RU" sz="2400" b="1" dirty="0"/>
              <a:t>Обмен данными между клиентом и сервером</a:t>
            </a:r>
          </a:p>
          <a:p>
            <a:pPr>
              <a:lnSpc>
                <a:spcPct val="150000"/>
              </a:lnSpc>
            </a:pPr>
            <a:r>
              <a:rPr lang="ru-RU" sz="2400" b="1" dirty="0"/>
              <a:t>Веб-приложения:</a:t>
            </a:r>
            <a:r>
              <a:rPr lang="ru-RU" sz="2400" dirty="0"/>
              <a:t> </a:t>
            </a:r>
            <a:r>
              <a:rPr lang="en-US" sz="2400" dirty="0"/>
              <a:t>JSON </a:t>
            </a:r>
            <a:r>
              <a:rPr lang="ru-RU" sz="2400" dirty="0"/>
              <a:t>часто используется для передачи данных между клиентскими и серверными частями веб-приложений. Например, когда браузер отправляет запросы к серверу и получает ответы.</a:t>
            </a:r>
          </a:p>
          <a:p>
            <a:pPr>
              <a:lnSpc>
                <a:spcPct val="150000"/>
              </a:lnSpc>
            </a:pPr>
            <a:r>
              <a:rPr lang="en-US" sz="2400" b="1" dirty="0"/>
              <a:t>API:</a:t>
            </a:r>
            <a:r>
              <a:rPr lang="en-US" sz="2400" dirty="0"/>
              <a:t> JSON </a:t>
            </a:r>
            <a:r>
              <a:rPr lang="ru-RU" sz="2400" dirty="0"/>
              <a:t>является стандартом де-факто для передачи данных в </a:t>
            </a:r>
            <a:r>
              <a:rPr lang="en-US" sz="2400" dirty="0"/>
              <a:t>RESTful API. </a:t>
            </a:r>
            <a:r>
              <a:rPr lang="ru-RU" sz="2400" dirty="0"/>
              <a:t>Серверы могут отправлять данные клиентам в формате </a:t>
            </a:r>
            <a:r>
              <a:rPr lang="en-US" sz="2400" dirty="0"/>
              <a:t>JSON, </a:t>
            </a:r>
            <a:r>
              <a:rPr lang="ru-RU" sz="2400" dirty="0"/>
              <a:t>который легко </a:t>
            </a:r>
            <a:r>
              <a:rPr lang="ru-RU" sz="2400" dirty="0" err="1"/>
              <a:t>парсится</a:t>
            </a:r>
            <a:r>
              <a:rPr lang="ru-RU" sz="2400" dirty="0"/>
              <a:t> и обрабатывается.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ru-RU" sz="2400" b="1" dirty="0"/>
              <a:t>2. Хранение и конфигурация данных</a:t>
            </a:r>
          </a:p>
          <a:p>
            <a:pPr>
              <a:lnSpc>
                <a:spcPct val="150000"/>
              </a:lnSpc>
            </a:pPr>
            <a:r>
              <a:rPr lang="ru-RU" sz="2400" b="1" dirty="0"/>
              <a:t>Файлы конфигурации: </a:t>
            </a:r>
            <a:r>
              <a:rPr lang="en-US" sz="2400" dirty="0"/>
              <a:t>JSON </a:t>
            </a:r>
            <a:r>
              <a:rPr lang="ru-RU" sz="2400" dirty="0"/>
              <a:t>используется для хранения конфигурационных данных в файлах. Это позволяет легко изменять параметры без необходимости переписывать код.</a:t>
            </a:r>
          </a:p>
          <a:p>
            <a:pPr>
              <a:lnSpc>
                <a:spcPct val="150000"/>
              </a:lnSpc>
            </a:pPr>
            <a:r>
              <a:rPr lang="ru-RU" sz="2400" b="1" dirty="0"/>
              <a:t>Хранение данных:</a:t>
            </a:r>
            <a:r>
              <a:rPr lang="ru-RU" sz="2400" dirty="0"/>
              <a:t> </a:t>
            </a:r>
            <a:r>
              <a:rPr lang="en-US" sz="2400" dirty="0"/>
              <a:t>JSON </a:t>
            </a:r>
            <a:r>
              <a:rPr lang="ru-RU" sz="2400" dirty="0"/>
              <a:t>может использоваться для хранения структурированных данных в базах данных, таких как </a:t>
            </a:r>
            <a:r>
              <a:rPr lang="en-US" sz="2400" dirty="0"/>
              <a:t>MongoDB, </a:t>
            </a:r>
            <a:r>
              <a:rPr lang="ru-RU" sz="2400" dirty="0"/>
              <a:t>которые поддерживают </a:t>
            </a:r>
            <a:r>
              <a:rPr lang="en-US" sz="2400" dirty="0"/>
              <a:t>JSON-</a:t>
            </a:r>
            <a:r>
              <a:rPr lang="ru-RU" sz="2400" dirty="0"/>
              <a:t>документы.</a:t>
            </a:r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19992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6000" b="1" dirty="0"/>
              <a:t>Использование</a:t>
            </a:r>
            <a:r>
              <a:rPr lang="ru-RU" dirty="0"/>
              <a:t> </a:t>
            </a:r>
            <a:r>
              <a:rPr lang="en-US" dirty="0"/>
              <a:t>JSON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5563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3. Взаимодействие</a:t>
            </a:r>
            <a:r>
              <a:rPr lang="en-US" sz="2400" b="1" dirty="0"/>
              <a:t> </a:t>
            </a:r>
            <a:r>
              <a:rPr lang="ru-RU" sz="2400" b="1" dirty="0"/>
              <a:t>между </a:t>
            </a:r>
            <a:r>
              <a:rPr lang="ru-RU" sz="2400" b="1" dirty="0" err="1"/>
              <a:t>микросервисами</a:t>
            </a: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b="1" dirty="0" err="1"/>
              <a:t>Микросервисная</a:t>
            </a:r>
            <a:r>
              <a:rPr lang="ru-RU" sz="2400" b="1" dirty="0"/>
              <a:t> архитектура:</a:t>
            </a:r>
            <a:r>
              <a:rPr lang="ru-RU" sz="2400" dirty="0"/>
              <a:t> В архитектуре </a:t>
            </a:r>
            <a:r>
              <a:rPr lang="ru-RU" sz="2400" dirty="0" err="1"/>
              <a:t>микросервисов</a:t>
            </a:r>
            <a:r>
              <a:rPr lang="ru-RU" sz="2400" dirty="0"/>
              <a:t> различные службы могут взаимодействовать друг с другом, обмениваясь данными в формате </a:t>
            </a:r>
            <a:r>
              <a:rPr lang="en-US" sz="2400" dirty="0"/>
              <a:t>JSON. </a:t>
            </a:r>
            <a:r>
              <a:rPr lang="ru-RU" sz="2400" dirty="0"/>
              <a:t>Это облегчает интеграцию и взаимодействие между разными компонентами системы.</a:t>
            </a:r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b="1" dirty="0"/>
              <a:t>4. Веб-сервисы и </a:t>
            </a:r>
            <a:r>
              <a:rPr lang="en-US" sz="2400" b="1" dirty="0"/>
              <a:t>AJAX-</a:t>
            </a:r>
            <a:r>
              <a:rPr lang="ru-RU" sz="2400" b="1" dirty="0"/>
              <a:t>запросы</a:t>
            </a: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b="1" dirty="0"/>
              <a:t>Веб-сервисы:</a:t>
            </a:r>
            <a:r>
              <a:rPr lang="ru-RU" sz="2400" dirty="0"/>
              <a:t> </a:t>
            </a:r>
            <a:r>
              <a:rPr lang="en-US" sz="2400" dirty="0"/>
              <a:t>JSON </a:t>
            </a:r>
            <a:r>
              <a:rPr lang="ru-RU" sz="2400" dirty="0"/>
              <a:t>используется для передачи данных между веб-сервисами. Он является легковесной альтернативой </a:t>
            </a:r>
            <a:r>
              <a:rPr lang="en-US" sz="2400" dirty="0"/>
              <a:t>XML.</a:t>
            </a:r>
          </a:p>
          <a:p>
            <a:pPr>
              <a:lnSpc>
                <a:spcPct val="150000"/>
              </a:lnSpc>
            </a:pPr>
            <a:r>
              <a:rPr lang="en-US" sz="2400" b="1" dirty="0"/>
              <a:t>AJAX-</a:t>
            </a:r>
            <a:r>
              <a:rPr lang="ru-RU" sz="2400" b="1" dirty="0"/>
              <a:t>запросы:</a:t>
            </a:r>
            <a:r>
              <a:rPr lang="ru-RU" sz="2400" dirty="0"/>
              <a:t> В веб-разработке </a:t>
            </a:r>
            <a:r>
              <a:rPr lang="en-US" sz="2400" dirty="0"/>
              <a:t>AJAX-</a:t>
            </a:r>
            <a:r>
              <a:rPr lang="ru-RU" sz="2400" dirty="0"/>
              <a:t>запросы часто используют </a:t>
            </a:r>
            <a:r>
              <a:rPr lang="en-US" sz="2400" dirty="0"/>
              <a:t>JSON </a:t>
            </a:r>
            <a:r>
              <a:rPr lang="ru-RU" sz="2400" dirty="0"/>
              <a:t>для передачи данных асинхронно между клиентом и сервером без необходимости перезагрузки страницы.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299612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6000" b="1" dirty="0"/>
              <a:t>Зачем использовать</a:t>
            </a:r>
            <a:r>
              <a:rPr lang="ru-RU" dirty="0"/>
              <a:t> </a:t>
            </a:r>
            <a:r>
              <a:rPr lang="en-US" dirty="0"/>
              <a:t>JSON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1. Простота и удобочитаемость</a:t>
            </a:r>
          </a:p>
          <a:p>
            <a:r>
              <a:rPr lang="en-US" sz="2400" dirty="0"/>
              <a:t>JSON </a:t>
            </a:r>
            <a:r>
              <a:rPr lang="ru-RU" sz="2400" dirty="0"/>
              <a:t>имеет простую и удобочитаемую структуру, которая состоит из пар "ключ-значение". Это делает его легким для понимания и работы с ним.</a:t>
            </a:r>
          </a:p>
          <a:p>
            <a:endParaRPr lang="ru-RU" sz="2400" dirty="0"/>
          </a:p>
          <a:p>
            <a:r>
              <a:rPr lang="ru-RU" sz="2400" b="1" dirty="0"/>
              <a:t>2. Языковая независимость</a:t>
            </a:r>
          </a:p>
          <a:p>
            <a:r>
              <a:rPr lang="en-US" sz="2400" dirty="0"/>
              <a:t>JSON </a:t>
            </a:r>
            <a:r>
              <a:rPr lang="ru-RU" sz="2400" dirty="0"/>
              <a:t>является языково-независимым форматом, что означает, что он может быть использован с любым языком программирования, который поддерживает обработку строк.</a:t>
            </a:r>
          </a:p>
          <a:p>
            <a:endParaRPr lang="ru-RU" sz="2400" dirty="0"/>
          </a:p>
          <a:p>
            <a:r>
              <a:rPr lang="ru-RU" sz="2400" b="1" dirty="0"/>
              <a:t>3. Легкость </a:t>
            </a:r>
            <a:r>
              <a:rPr lang="ru-RU" sz="2400" b="1" dirty="0" err="1"/>
              <a:t>парсинга</a:t>
            </a:r>
            <a:endParaRPr lang="ru-RU" sz="2400" b="1" dirty="0"/>
          </a:p>
          <a:p>
            <a:r>
              <a:rPr lang="en-US" sz="2400" dirty="0"/>
              <a:t>JSON </a:t>
            </a:r>
            <a:r>
              <a:rPr lang="ru-RU" sz="2400" dirty="0"/>
              <a:t>легко </a:t>
            </a:r>
            <a:r>
              <a:rPr lang="ru-RU" sz="2400" dirty="0" err="1"/>
              <a:t>парсится</a:t>
            </a:r>
            <a:r>
              <a:rPr lang="ru-RU" sz="2400" dirty="0"/>
              <a:t> и генерируется с помощью множества библиотек, доступных для различных языков программирования, таких как </a:t>
            </a:r>
            <a:r>
              <a:rPr lang="en-US" sz="2400" dirty="0"/>
              <a:t>Python, JavaScript, Java, C#, Ruby </a:t>
            </a:r>
            <a:r>
              <a:rPr lang="ru-RU" sz="2400" dirty="0"/>
              <a:t>и многих других.</a:t>
            </a:r>
          </a:p>
          <a:p>
            <a:endParaRPr lang="ru-RU" sz="2400" dirty="0"/>
          </a:p>
          <a:p>
            <a:r>
              <a:rPr lang="ru-RU" sz="2400" b="1" dirty="0"/>
              <a:t>4. Широкая поддержка</a:t>
            </a:r>
          </a:p>
          <a:p>
            <a:r>
              <a:rPr lang="en-US" sz="2400" dirty="0"/>
              <a:t>JSON </a:t>
            </a:r>
            <a:r>
              <a:rPr lang="ru-RU" sz="2400" dirty="0"/>
              <a:t>поддерживается большинством современных веб-браузеров и серверов. Он стал стандартом для обмена данными в веб-разработке и </a:t>
            </a:r>
            <a:r>
              <a:rPr lang="en-US" sz="2400" dirty="0"/>
              <a:t>API.</a:t>
            </a:r>
          </a:p>
          <a:p>
            <a:endParaRPr lang="en-US" sz="2400" dirty="0"/>
          </a:p>
          <a:p>
            <a:r>
              <a:rPr lang="en-US" sz="2400" b="1" dirty="0"/>
              <a:t>5. </a:t>
            </a:r>
            <a:r>
              <a:rPr lang="ru-RU" sz="2400" b="1" dirty="0"/>
              <a:t>Компактность</a:t>
            </a:r>
          </a:p>
          <a:p>
            <a:r>
              <a:rPr lang="en-US" sz="2400" dirty="0"/>
              <a:t>JSON </a:t>
            </a:r>
            <a:r>
              <a:rPr lang="ru-RU" sz="2400" dirty="0"/>
              <a:t>является более компактным по сравнению с </a:t>
            </a:r>
            <a:r>
              <a:rPr lang="en-US" sz="2400" dirty="0"/>
              <a:t>XML, </a:t>
            </a:r>
            <a:r>
              <a:rPr lang="ru-RU" sz="2400" dirty="0"/>
              <a:t>что позволяет уменьшить объем передаваемых данных и повысить скорость передачи.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75664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6000" b="1" dirty="0"/>
              <a:t>Объекты</a:t>
            </a:r>
            <a:r>
              <a:rPr lang="ru-RU" dirty="0"/>
              <a:t> </a:t>
            </a:r>
            <a:r>
              <a:rPr lang="en-US" dirty="0"/>
              <a:t>JSON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1. Объекты (</a:t>
            </a:r>
            <a:r>
              <a:rPr lang="en-US" sz="2400" b="1" dirty="0"/>
              <a:t>Objects)</a:t>
            </a:r>
          </a:p>
          <a:p>
            <a:r>
              <a:rPr lang="ru-RU" sz="2400" dirty="0"/>
              <a:t>Набор пар "ключ-значение". Ключи — это строки, а значения могут быть любыми из допустимых типов данных </a:t>
            </a:r>
            <a:r>
              <a:rPr lang="en-US" sz="2400" dirty="0"/>
              <a:t>JSON.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"name": "John",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"age": 30,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"city": "New York"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2400" dirty="0"/>
          </a:p>
          <a:p>
            <a:r>
              <a:rPr lang="ru-RU" sz="2400" b="1" dirty="0"/>
              <a:t>2. Массивы (</a:t>
            </a:r>
            <a:r>
              <a:rPr lang="en-US" sz="2400" b="1" dirty="0"/>
              <a:t>Arrays)</a:t>
            </a:r>
          </a:p>
          <a:p>
            <a:r>
              <a:rPr lang="ru-RU" sz="2400" dirty="0"/>
              <a:t>Упорядоченные наборы значений. Значения могут быть любого типа данных </a:t>
            </a:r>
            <a:r>
              <a:rPr lang="en-US" sz="2400" dirty="0"/>
              <a:t>JSON.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"apple",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"banana",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"cherry"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98181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Сериализация</a:t>
            </a: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и </a:t>
            </a:r>
          </a:p>
          <a:p>
            <a:pPr>
              <a:lnSpc>
                <a:spcPct val="90000"/>
              </a:lnSpc>
              <a:buSzPts val="8625"/>
            </a:pPr>
            <a:r>
              <a:rPr lang="ru-RU" sz="8601" b="1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десериализация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5440730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6000" b="1" dirty="0" err="1"/>
              <a:t>Сериализация</a:t>
            </a:r>
            <a:r>
              <a:rPr lang="ru-RU" sz="6000" b="1" dirty="0"/>
              <a:t> и </a:t>
            </a:r>
            <a:r>
              <a:rPr lang="ru-RU" sz="6000" b="1" dirty="0" err="1"/>
              <a:t>десериализация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3111592"/>
            <a:ext cx="16808631" cy="3347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 err="1"/>
              <a:t>Сериализация</a:t>
            </a:r>
            <a:r>
              <a:rPr lang="ru-RU" sz="2400" b="1" dirty="0"/>
              <a:t>:</a:t>
            </a:r>
            <a:r>
              <a:rPr lang="ru-RU" sz="2400" dirty="0"/>
              <a:t> Процесс преобразования объекта данных в формат, который может быть легко сохранен в файл, передан по сети или сохранен в базе данных. В контексте </a:t>
            </a:r>
            <a:r>
              <a:rPr lang="en-US" sz="2400" dirty="0"/>
              <a:t>JSON </a:t>
            </a:r>
            <a:r>
              <a:rPr lang="ru-RU" sz="2400" dirty="0"/>
              <a:t>это преобразование объекта </a:t>
            </a:r>
            <a:r>
              <a:rPr lang="en-US" sz="2400" dirty="0"/>
              <a:t>Python </a:t>
            </a:r>
            <a:r>
              <a:rPr lang="ru-RU" sz="2400" dirty="0"/>
              <a:t>в строку </a:t>
            </a:r>
            <a:r>
              <a:rPr lang="en-US" sz="2400" dirty="0"/>
              <a:t>JSON.</a:t>
            </a:r>
            <a:endParaRPr lang="ru-RU" sz="2400" dirty="0"/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ru-RU" sz="2400" b="1" dirty="0" err="1"/>
              <a:t>Десериализация</a:t>
            </a:r>
            <a:r>
              <a:rPr lang="ru-RU" sz="2400" b="1" dirty="0"/>
              <a:t>:</a:t>
            </a:r>
            <a:r>
              <a:rPr lang="ru-RU" sz="2400" dirty="0"/>
              <a:t> Обратный процесс, преобразование строки </a:t>
            </a:r>
            <a:r>
              <a:rPr lang="en-US" sz="2400" dirty="0"/>
              <a:t>JSON </a:t>
            </a:r>
            <a:r>
              <a:rPr lang="ru-RU" sz="2400" dirty="0"/>
              <a:t>в объект данных, который может быть использован в программе.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01585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JSON</a:t>
            </a:r>
          </a:p>
          <a:p>
            <a:pPr>
              <a:lnSpc>
                <a:spcPct val="90000"/>
              </a:lnSpc>
              <a:buSzPts val="8625"/>
            </a:pP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dumps, loads</a:t>
            </a:r>
          </a:p>
        </p:txBody>
      </p:sp>
    </p:spTree>
    <p:extLst>
      <p:ext uri="{BB962C8B-B14F-4D97-AF65-F5344CB8AC3E}">
        <p14:creationId xmlns:p14="http://schemas.microsoft.com/office/powerpoint/2010/main" val="5326392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6000" b="1" dirty="0" err="1"/>
              <a:t>Сериализация</a:t>
            </a:r>
            <a:r>
              <a:rPr lang="ru-RU" sz="6000" b="1" dirty="0"/>
              <a:t> и </a:t>
            </a:r>
            <a:r>
              <a:rPr lang="ru-RU" sz="6000" b="1" dirty="0" err="1"/>
              <a:t>десериализация</a:t>
            </a:r>
            <a:r>
              <a:rPr lang="en-US" sz="6000" b="1" dirty="0"/>
              <a:t> JSON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3111592"/>
            <a:ext cx="16808631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json.dumps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#Преобразует объект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в строку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JSON.</a:t>
            </a:r>
          </a:p>
          <a:p>
            <a:pPr>
              <a:lnSpc>
                <a:spcPct val="150000"/>
              </a:lnSpc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json.loads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#Преобразует строку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JSON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в объект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Python.</a:t>
            </a:r>
          </a:p>
          <a:p>
            <a:pPr>
              <a:lnSpc>
                <a:spcPct val="150000"/>
              </a:lnSpc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json.dump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#Записывает объект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в файл в формате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JSON.</a:t>
            </a:r>
          </a:p>
          <a:p>
            <a:pPr>
              <a:lnSpc>
                <a:spcPct val="150000"/>
              </a:lnSpc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json.load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#Считывает строку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JSON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из файла и преобразует её в объект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Python.</a:t>
            </a:r>
          </a:p>
        </p:txBody>
      </p:sp>
    </p:spTree>
    <p:extLst>
      <p:ext uri="{BB962C8B-B14F-4D97-AF65-F5344CB8AC3E}">
        <p14:creationId xmlns:p14="http://schemas.microsoft.com/office/powerpoint/2010/main" val="30216068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Сериализация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объекта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Python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JSON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строку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  <a:latin typeface="+mn-lt"/>
              </a:rPr>
              <a:t>(live-coding/json-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serialisation.py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844574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2"/>
            </a:pPr>
            <a:r>
              <a:rPr lang="ru-RU" sz="2400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Сериализация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объекта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Python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 файл в формате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JSON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 startAt="2"/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  <a:latin typeface="+mn-lt"/>
              </a:rPr>
              <a:t>(live-coding/json-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files.py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55198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055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499" y="2114550"/>
            <a:ext cx="5676901" cy="7200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52499" y="952501"/>
            <a:ext cx="2894946" cy="533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2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-26126" y="3632564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"/>
          <p:cNvSpPr/>
          <p:nvPr/>
        </p:nvSpPr>
        <p:spPr>
          <a:xfrm>
            <a:off x="1328372" y="959708"/>
            <a:ext cx="2143200" cy="43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lnSpc>
                <a:spcPct val="199833"/>
              </a:lnSpc>
              <a:buSzPts val="1800"/>
            </a:pPr>
            <a:r>
              <a:rPr lang="en-US" sz="1800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7971773" y="2114551"/>
            <a:ext cx="9665769" cy="6112043"/>
          </a:xfrm>
          <a:prstGeom prst="roundRect">
            <a:avLst>
              <a:gd name="adj" fmla="val 394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8484015" y="2076816"/>
            <a:ext cx="7610400" cy="743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en-US" sz="4700" b="1">
                <a:solidFill>
                  <a:schemeClr val="dk1"/>
                </a:solidFill>
              </a:rPr>
              <a:t>Имя </a:t>
            </a:r>
            <a:endParaRPr sz="4700" b="1">
              <a:solidFill>
                <a:schemeClr val="dk1"/>
              </a:solidFill>
            </a:endParaRPr>
          </a:p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en-US" sz="4700" b="1">
                <a:solidFill>
                  <a:schemeClr val="dk1"/>
                </a:solidFill>
              </a:rPr>
              <a:t>Фамилия</a:t>
            </a:r>
            <a:br>
              <a:rPr lang="en-US" sz="1700">
                <a:solidFill>
                  <a:schemeClr val="dk1"/>
                </a:solidFill>
              </a:rPr>
            </a:br>
            <a:endParaRPr sz="5832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8614065" y="3889986"/>
            <a:ext cx="7610400" cy="28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30000"/>
              </a:lnSpc>
              <a:buSzPts val="2100"/>
            </a:pPr>
            <a:r>
              <a:rPr lang="en-US" sz="2101" b="1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Текущая должность</a:t>
            </a:r>
            <a:endParaRPr sz="2101" b="1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>
              <a:lnSpc>
                <a:spcPct val="130000"/>
              </a:lnSpc>
              <a:buSzPts val="2100"/>
            </a:pPr>
            <a:endParaRPr sz="2101" b="1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Количество лет опыта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Какой у Вас опыт - ключевые кейсы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Самые яркие проекты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Дополнительная информация по вашему усмотрению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130000"/>
              </a:lnSpc>
              <a:buClr>
                <a:schemeClr val="dk1"/>
              </a:buClr>
              <a:buSzPts val="1100"/>
            </a:pP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130000"/>
              </a:lnSpc>
              <a:buSzPts val="2100"/>
            </a:pP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13381663" y="6694267"/>
            <a:ext cx="4906335" cy="3592734"/>
            <a:chOff x="12341323" y="5932463"/>
            <a:chExt cx="5946676" cy="4354538"/>
          </a:xfrm>
        </p:grpSpPr>
        <p:pic>
          <p:nvPicPr>
            <p:cNvPr id="32" name="Google Shape;32;p2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2" descr="preencoded.png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2" descr="preencoded.png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" name="Google Shape;37;p2"/>
          <p:cNvSpPr txBox="1"/>
          <p:nvPr/>
        </p:nvSpPr>
        <p:spPr>
          <a:xfrm>
            <a:off x="1950451" y="5134616"/>
            <a:ext cx="3681000" cy="90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 algn="ctr">
              <a:buSzPts val="2700"/>
            </a:pPr>
            <a:r>
              <a:rPr lang="en-US" sz="2701" b="1">
                <a:latin typeface="Open Sans"/>
                <a:ea typeface="Open Sans"/>
                <a:cs typeface="Open Sans"/>
                <a:sym typeface="Open Sans"/>
              </a:rPr>
              <a:t>Фото преподавателя</a:t>
            </a:r>
            <a:endParaRPr sz="2701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" name="Google Shape;38;p2"/>
          <p:cNvSpPr txBox="1"/>
          <p:nvPr/>
        </p:nvSpPr>
        <p:spPr>
          <a:xfrm>
            <a:off x="8677890" y="6776720"/>
            <a:ext cx="4671600" cy="992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>
              <a:lnSpc>
                <a:spcPct val="150000"/>
              </a:lnSpc>
              <a:buSzPts val="1100"/>
            </a:pPr>
            <a:r>
              <a:rPr lang="en-US" sz="1999" u="sng">
                <a:solidFill>
                  <a:srgbClr val="F16720"/>
                </a:solidFill>
                <a:highlight>
                  <a:schemeClr val="lt1"/>
                </a:highlight>
              </a:rPr>
              <a:t>Корпоративный e-mail </a:t>
            </a:r>
            <a:endParaRPr sz="1999" u="sng">
              <a:solidFill>
                <a:srgbClr val="F16720"/>
              </a:solidFill>
              <a:highlight>
                <a:schemeClr val="lt1"/>
              </a:highlight>
            </a:endParaRPr>
          </a:p>
          <a:p>
            <a:pPr>
              <a:lnSpc>
                <a:spcPct val="150000"/>
              </a:lnSpc>
              <a:buSzPts val="1100"/>
            </a:pPr>
            <a:r>
              <a:rPr lang="en-US" sz="1999" u="sng">
                <a:solidFill>
                  <a:srgbClr val="F16720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Социальные сети (по желанию)</a:t>
            </a:r>
            <a:endParaRPr sz="1999" u="sng">
              <a:solidFill>
                <a:srgbClr val="F16720"/>
              </a:solidFill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Сериализация</a:t>
            </a: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JSON</a:t>
            </a: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42010870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8"/>
            <a:ext cx="12981214" cy="6683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задания: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Выполните </a:t>
            </a:r>
            <a:r>
              <a:rPr lang="ru-RU" sz="2400" dirty="0" err="1">
                <a:solidFill>
                  <a:schemeClr val="tx1"/>
                </a:solidFill>
                <a:latin typeface="JetBrains Mono"/>
              </a:rPr>
              <a:t>сериализацию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/</a:t>
            </a:r>
            <a:r>
              <a:rPr lang="ru-RU" sz="2400" dirty="0" err="1">
                <a:solidFill>
                  <a:schemeClr val="tx1"/>
                </a:solidFill>
                <a:latin typeface="JetBrains Mono"/>
              </a:rPr>
              <a:t>десериализацию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 списка в строку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JSON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Выполните </a:t>
            </a:r>
            <a:r>
              <a:rPr lang="ru-RU" sz="2400" dirty="0" err="1">
                <a:solidFill>
                  <a:schemeClr val="tx1"/>
                </a:solidFill>
                <a:latin typeface="JetBrains Mono"/>
              </a:rPr>
              <a:t>сериализацию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/</a:t>
            </a:r>
            <a:r>
              <a:rPr lang="ru-RU" sz="2400" dirty="0" err="1">
                <a:solidFill>
                  <a:schemeClr val="tx1"/>
                </a:solidFill>
                <a:latin typeface="JetBrains Mono"/>
              </a:rPr>
              <a:t>десериализацию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 словаря в строку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JSON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Выполните </a:t>
            </a:r>
            <a:r>
              <a:rPr lang="ru-RU" sz="2400" dirty="0" err="1">
                <a:solidFill>
                  <a:schemeClr val="tx1"/>
                </a:solidFill>
                <a:latin typeface="JetBrains Mono"/>
              </a:rPr>
              <a:t>сериализацию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/</a:t>
            </a:r>
            <a:r>
              <a:rPr lang="ru-RU" sz="2400" dirty="0" err="1">
                <a:solidFill>
                  <a:schemeClr val="tx1"/>
                </a:solidFill>
                <a:latin typeface="JetBrains Mono"/>
              </a:rPr>
              <a:t>десериализацию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 списка в файл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JSON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Выполните </a:t>
            </a:r>
            <a:r>
              <a:rPr lang="ru-RU" sz="2400" dirty="0" err="1">
                <a:solidFill>
                  <a:schemeClr val="tx1"/>
                </a:solidFill>
                <a:latin typeface="JetBrains Mono"/>
              </a:rPr>
              <a:t>сериализацию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/</a:t>
            </a:r>
            <a:r>
              <a:rPr lang="ru-RU" sz="2400" dirty="0" err="1">
                <a:solidFill>
                  <a:schemeClr val="tx1"/>
                </a:solidFill>
                <a:latin typeface="JetBrains Mono"/>
              </a:rPr>
              <a:t>десериализацию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 словаря в файл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JSON</a:t>
            </a:r>
          </a:p>
          <a:p>
            <a:pPr>
              <a:lnSpc>
                <a:spcPct val="150000"/>
              </a:lnSpc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1575501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38634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7495406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JSON</a:t>
            </a:r>
          </a:p>
          <a:p>
            <a:pPr>
              <a:lnSpc>
                <a:spcPct val="90000"/>
              </a:lnSpc>
              <a:buSzPts val="8625"/>
            </a:pP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Custom class</a:t>
            </a:r>
          </a:p>
        </p:txBody>
      </p:sp>
    </p:spTree>
    <p:extLst>
      <p:ext uri="{BB962C8B-B14F-4D97-AF65-F5344CB8AC3E}">
        <p14:creationId xmlns:p14="http://schemas.microsoft.com/office/powerpoint/2010/main" val="8705325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6000" b="1" dirty="0" err="1"/>
              <a:t>Сериализация</a:t>
            </a:r>
            <a:r>
              <a:rPr lang="ru-RU" sz="6000" b="1" dirty="0"/>
              <a:t> и </a:t>
            </a:r>
            <a:r>
              <a:rPr lang="ru-RU" sz="6000" b="1" dirty="0" err="1"/>
              <a:t>десериализация</a:t>
            </a:r>
            <a:r>
              <a:rPr lang="en-US" sz="6000" b="1" dirty="0"/>
              <a:t> </a:t>
            </a:r>
            <a:br>
              <a:rPr lang="en-US" sz="6000" b="1" dirty="0"/>
            </a:br>
            <a:r>
              <a:rPr lang="ru-RU" sz="6000" b="1" dirty="0" err="1"/>
              <a:t>кастомного</a:t>
            </a:r>
            <a:r>
              <a:rPr lang="ru-RU" sz="6000" b="1" dirty="0"/>
              <a:t> класса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3111592"/>
            <a:ext cx="16808631" cy="3901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Для </a:t>
            </a:r>
            <a:r>
              <a:rPr lang="ru-RU" sz="2400" dirty="0" err="1">
                <a:latin typeface="+mn-lt"/>
                <a:cs typeface="Courier New" panose="02070309020205020404" pitchFamily="49" charset="0"/>
              </a:rPr>
              <a:t>сериализации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 собственного класса в формат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JSON,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стандартные методы библиотеки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json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не работают напрямую, так как они не знают, как преобразовать пользовательские объекты в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JSON. </a:t>
            </a:r>
            <a:endParaRPr lang="ru-RU" sz="2400" dirty="0"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Чтобы обойти эту проблему, можно использовать пользовательскую функцию </a:t>
            </a:r>
            <a:r>
              <a:rPr lang="ru-RU" sz="2400" dirty="0" err="1">
                <a:latin typeface="+mn-lt"/>
                <a:cs typeface="Courier New" panose="02070309020205020404" pitchFamily="49" charset="0"/>
              </a:rPr>
              <a:t>сериализации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, которая указывает, как преобразовать объекты вашего класса в </a:t>
            </a:r>
            <a:r>
              <a:rPr lang="ru-RU" sz="2400" dirty="0" err="1">
                <a:latin typeface="+mn-lt"/>
                <a:cs typeface="Courier New" panose="02070309020205020404" pitchFamily="49" charset="0"/>
              </a:rPr>
              <a:t>сериализуемые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 объекты, такие как словари.</a:t>
            </a:r>
          </a:p>
          <a:p>
            <a:pPr>
              <a:lnSpc>
                <a:spcPct val="150000"/>
              </a:lnSpc>
            </a:pPr>
            <a:endParaRPr lang="ru-RU" sz="2400" dirty="0">
              <a:solidFill>
                <a:schemeClr val="accent6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Что нужно сделать для этого?</a:t>
            </a:r>
          </a:p>
          <a:p>
            <a:pPr>
              <a:lnSpc>
                <a:spcPct val="150000"/>
              </a:lnSpc>
            </a:pPr>
            <a:endParaRPr lang="ru-RU" sz="2400" b="1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79189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6000" b="1" dirty="0" err="1"/>
              <a:t>Сериализация</a:t>
            </a:r>
            <a:r>
              <a:rPr lang="ru-RU" sz="6000" b="1" dirty="0"/>
              <a:t> и </a:t>
            </a:r>
            <a:r>
              <a:rPr lang="ru-RU" sz="6000" b="1" dirty="0" err="1"/>
              <a:t>десериализация</a:t>
            </a:r>
            <a:r>
              <a:rPr lang="en-US" sz="6000" b="1" dirty="0"/>
              <a:t> </a:t>
            </a:r>
            <a:br>
              <a:rPr lang="en-US" sz="6000" b="1" dirty="0"/>
            </a:br>
            <a:r>
              <a:rPr lang="ru-RU" sz="6000" b="1" dirty="0" err="1"/>
              <a:t>кастомного</a:t>
            </a:r>
            <a:r>
              <a:rPr lang="ru-RU" sz="6000" b="1" dirty="0"/>
              <a:t> класса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3111592"/>
            <a:ext cx="16808631" cy="6671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Необходимо определить для вашего класса метод, который позволит сохранить его содержимое в виде строки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JSON.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def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name, age, score):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self.name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name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self.age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self.score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score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def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dict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{"name":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self.name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"age":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self.age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"score":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self.score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99737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3"/>
            </a:pPr>
            <a:r>
              <a:rPr lang="ru-RU" sz="2400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Сериализация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объекта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Python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 объект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JSON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 startAt="3"/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  <a:latin typeface="+mn-lt"/>
              </a:rPr>
              <a:t>(live-coding/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custom_to_json.py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669248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Сериализация</a:t>
            </a: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JSON</a:t>
            </a: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36769247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8"/>
            <a:ext cx="12981214" cy="5021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задание: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  <a:latin typeface="+mn-lt"/>
              </a:rPr>
              <a:t>(Exercises/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custom_to_json.py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)</a:t>
            </a:r>
          </a:p>
          <a:p>
            <a:pPr>
              <a:lnSpc>
                <a:spcPct val="150000"/>
              </a:lnSpc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541962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055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499" y="952501"/>
            <a:ext cx="2894946" cy="533337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"/>
          <p:cNvSpPr/>
          <p:nvPr/>
        </p:nvSpPr>
        <p:spPr>
          <a:xfrm>
            <a:off x="1328372" y="920516"/>
            <a:ext cx="2143200" cy="43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199833"/>
              </a:lnSpc>
              <a:buSzPts val="1800"/>
            </a:pPr>
            <a:r>
              <a:rPr lang="en-US" sz="1800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7971773" y="2114551"/>
            <a:ext cx="9365252" cy="6112043"/>
          </a:xfrm>
          <a:prstGeom prst="roundRect">
            <a:avLst>
              <a:gd name="adj" fmla="val 394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8484015" y="2076816"/>
            <a:ext cx="7610400" cy="126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4700" b="1" dirty="0">
                <a:solidFill>
                  <a:schemeClr val="dk1"/>
                </a:solidFill>
              </a:rPr>
              <a:t>Игорь</a:t>
            </a:r>
          </a:p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4700" b="1" dirty="0">
                <a:solidFill>
                  <a:schemeClr val="dk1"/>
                </a:solidFill>
              </a:rPr>
              <a:t>Стурейко</a:t>
            </a:r>
            <a:br>
              <a:rPr lang="en-US" sz="1700" dirty="0">
                <a:solidFill>
                  <a:schemeClr val="dk1"/>
                </a:solidFill>
              </a:rPr>
            </a:br>
            <a:endParaRPr sz="5832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13381665" y="6694265"/>
            <a:ext cx="4906335" cy="3592734"/>
            <a:chOff x="12341323" y="5932463"/>
            <a:chExt cx="5946676" cy="4354538"/>
          </a:xfrm>
        </p:grpSpPr>
        <p:pic>
          <p:nvPicPr>
            <p:cNvPr id="32" name="Google Shape;32;p2" descr="preencoded.png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2" descr="preencoded.png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2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" name="Google Shape;38;p2"/>
          <p:cNvSpPr txBox="1"/>
          <p:nvPr/>
        </p:nvSpPr>
        <p:spPr>
          <a:xfrm>
            <a:off x="8484015" y="7234045"/>
            <a:ext cx="4671600" cy="992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>
              <a:lnSpc>
                <a:spcPct val="150000"/>
              </a:lnSpc>
              <a:buSzPts val="1100"/>
            </a:pP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Telegram:@</a:t>
            </a:r>
            <a:r>
              <a:rPr lang="en-US" sz="1999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stureiko</a:t>
            </a:r>
            <a:endParaRPr lang="en-US" sz="1999" u="sng" dirty="0">
              <a:solidFill>
                <a:srgbClr val="F16720"/>
              </a:solidFill>
              <a:highlight>
                <a:schemeClr val="lt1"/>
              </a:highlight>
            </a:endParaRPr>
          </a:p>
          <a:p>
            <a:pPr>
              <a:lnSpc>
                <a:spcPct val="150000"/>
              </a:lnSpc>
              <a:buSzPts val="1100"/>
            </a:pP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LinkedIn: </a:t>
            </a:r>
            <a:r>
              <a:rPr lang="en-US" sz="1999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igor-stureiko</a:t>
            </a: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3574165-C9F1-7B41-B738-5BCDF4C4690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2156" r="295"/>
          <a:stretch/>
        </p:blipFill>
        <p:spPr>
          <a:xfrm>
            <a:off x="621784" y="2600681"/>
            <a:ext cx="6075476" cy="6057495"/>
          </a:xfrm>
          <a:prstGeom prst="ellipse">
            <a:avLst/>
          </a:prstGeom>
          <a:ln w="127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6" name="Google Shape;26;p2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0" y="3619501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09;p48">
            <a:extLst>
              <a:ext uri="{FF2B5EF4-FFF2-40B4-BE49-F238E27FC236}">
                <a16:creationId xmlns:a16="http://schemas.microsoft.com/office/drawing/2014/main" id="{5479CF1A-01B7-1140-B90B-CBB4029C3D57}"/>
              </a:ext>
            </a:extLst>
          </p:cNvPr>
          <p:cNvSpPr txBox="1">
            <a:spLocks/>
          </p:cNvSpPr>
          <p:nvPr/>
        </p:nvSpPr>
        <p:spPr>
          <a:xfrm>
            <a:off x="8484015" y="3955829"/>
            <a:ext cx="7870682" cy="3194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101" b="1" dirty="0" err="1">
                <a:solidFill>
                  <a:srgbClr val="171717"/>
                </a:solidFill>
                <a:latin typeface="Inter"/>
                <a:ea typeface="Inter"/>
              </a:rPr>
              <a:t>Teamlead</a:t>
            </a:r>
            <a:r>
              <a:rPr lang="en-US" sz="2101" b="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главный инженер проекта, </a:t>
            </a:r>
          </a:p>
          <a:p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Физический факультет МГУ, </a:t>
            </a:r>
            <a:r>
              <a:rPr lang="en-US" sz="2101" b="1" dirty="0">
                <a:solidFill>
                  <a:srgbClr val="171717"/>
                </a:solidFill>
                <a:latin typeface="Inter"/>
                <a:ea typeface="Inter"/>
              </a:rPr>
              <a:t>PhD </a:t>
            </a:r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теоретическая физика</a:t>
            </a:r>
          </a:p>
          <a:p>
            <a:endParaRPr lang="ru-RU" sz="2101" b="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Опыт:</a:t>
            </a: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Более 20 лет занимаюсь прикладной математикой и </a:t>
            </a:r>
            <a:b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</a:br>
            <a:r>
              <a:rPr lang="ru-RU" sz="2101" dirty="0" err="1">
                <a:solidFill>
                  <a:srgbClr val="171717"/>
                </a:solidFill>
                <a:latin typeface="Inter"/>
                <a:ea typeface="Inter"/>
              </a:rPr>
              <a:t>мат.моделированием</a:t>
            </a:r>
            <a:endParaRPr lang="ru-RU" sz="210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(</a:t>
            </a:r>
            <a:r>
              <a:rPr lang="en-US" sz="2101" dirty="0">
                <a:solidFill>
                  <a:srgbClr val="171717"/>
                </a:solidFill>
                <a:latin typeface="Inter"/>
                <a:ea typeface="Inter"/>
              </a:rPr>
              <a:t>Data Scientist) (Python, </a:t>
            </a:r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С++)</a:t>
            </a:r>
          </a:p>
          <a:p>
            <a:endParaRPr lang="ru-RU" sz="210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Анализ временных рядов, эволюционное развитие сложных систем</a:t>
            </a:r>
            <a:r>
              <a:rPr lang="en-US" sz="210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финансовые модели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B1A7E28D-2766-7E44-B57F-BD9828098B9C}"/>
              </a:ext>
            </a:extLst>
          </p:cNvPr>
          <p:cNvSpPr/>
          <p:nvPr/>
        </p:nvSpPr>
        <p:spPr>
          <a:xfrm>
            <a:off x="4816930" y="1485837"/>
            <a:ext cx="9284778" cy="520842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199" dirty="0"/>
              <a:t>Отредактировать под преподавателя</a:t>
            </a:r>
            <a:endParaRPr lang="en-US" sz="3199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32163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20109372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0"/>
          <p:cNvSpPr/>
          <p:nvPr/>
        </p:nvSpPr>
        <p:spPr>
          <a:xfrm>
            <a:off x="1470572" y="4091194"/>
            <a:ext cx="15850778" cy="5065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Познакомились с форматом 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JSON;</a:t>
            </a:r>
          </a:p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Поняли когда его стоит использовать и почему он популярен;</a:t>
            </a:r>
          </a:p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Разобрали понятия </a:t>
            </a:r>
            <a:r>
              <a:rPr lang="ru-RU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сериализация</a:t>
            </a: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 и </a:t>
            </a:r>
            <a:r>
              <a:rPr lang="ru-RU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десериализация</a:t>
            </a: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;</a:t>
            </a:r>
          </a:p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Узнали что за функции 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dumps, loads</a:t>
            </a: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 и как их использовать;</a:t>
            </a:r>
            <a:endParaRPr lang="en-US" sz="3000" dirty="0">
              <a:solidFill>
                <a:srgbClr val="030303"/>
              </a:solidFill>
              <a:latin typeface="Inter"/>
              <a:ea typeface="Inter"/>
              <a:cs typeface="Calibri"/>
              <a:sym typeface="Inter"/>
            </a:endParaRPr>
          </a:p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Поняли как выполнять </a:t>
            </a:r>
            <a:r>
              <a:rPr lang="ru-RU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сериализацию</a:t>
            </a: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 наших </a:t>
            </a:r>
            <a:r>
              <a:rPr lang="ru-RU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кастомных</a:t>
            </a: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 классов.</a:t>
            </a:r>
          </a:p>
        </p:txBody>
      </p:sp>
      <p:sp>
        <p:nvSpPr>
          <p:cNvPr id="331" name="Google Shape;331;p10"/>
          <p:cNvSpPr/>
          <p:nvPr/>
        </p:nvSpPr>
        <p:spPr>
          <a:xfrm>
            <a:off x="1470572" y="1417570"/>
            <a:ext cx="12230101" cy="1163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В ЗАКЛЮЧЕНИЕ</a:t>
            </a:r>
            <a:endParaRPr sz="6401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936000" y="971999"/>
            <a:ext cx="12075626" cy="1095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SzPts val="8625"/>
            </a:pPr>
            <a:r>
              <a:rPr lang="ru-RU" sz="6401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Правила занятия</a:t>
            </a:r>
            <a:endParaRPr sz="6401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24;p18">
            <a:extLst>
              <a:ext uri="{FF2B5EF4-FFF2-40B4-BE49-F238E27FC236}">
                <a16:creationId xmlns:a16="http://schemas.microsoft.com/office/drawing/2014/main" id="{767854B8-13CA-4546-AED8-A38DC06CDD59}"/>
              </a:ext>
            </a:extLst>
          </p:cNvPr>
          <p:cNvSpPr/>
          <p:nvPr/>
        </p:nvSpPr>
        <p:spPr>
          <a:xfrm>
            <a:off x="936001" y="3697974"/>
            <a:ext cx="11804298" cy="4986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Камера должна быть включена на протяжении всего занятия.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Организационные вопросы по обучению решаются с кураторами, а не на тематических занятиях.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Вести себя уважительно и этично по отношению к остальным участникам занятия.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Во время занятия будут интерактивные задания, будьте готовы взаимодействовать с другими участниками, демонстрировать рабочий экран.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6401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Карта курса</a:t>
            </a:r>
            <a:endParaRPr sz="6401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4695B16-9627-4948-9617-6173459CCC59}"/>
              </a:ext>
            </a:extLst>
          </p:cNvPr>
          <p:cNvSpPr/>
          <p:nvPr/>
        </p:nvSpPr>
        <p:spPr>
          <a:xfrm>
            <a:off x="1123405" y="2481942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Intro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85BF90-2C7B-0B47-A972-C7A231A4362A}"/>
              </a:ext>
            </a:extLst>
          </p:cNvPr>
          <p:cNvSpPr/>
          <p:nvPr/>
        </p:nvSpPr>
        <p:spPr>
          <a:xfrm>
            <a:off x="6102892" y="2625267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Core Python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FC9197D-2B7C-5243-B13C-51B11E3D1210}"/>
              </a:ext>
            </a:extLst>
          </p:cNvPr>
          <p:cNvSpPr/>
          <p:nvPr/>
        </p:nvSpPr>
        <p:spPr>
          <a:xfrm>
            <a:off x="11235882" y="3227022"/>
            <a:ext cx="3860437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Advanced Python</a:t>
            </a:r>
          </a:p>
        </p:txBody>
      </p:sp>
      <p:cxnSp>
        <p:nvCxnSpPr>
          <p:cNvPr id="4" name="Curved Connector 3">
            <a:extLst>
              <a:ext uri="{FF2B5EF4-FFF2-40B4-BE49-F238E27FC236}">
                <a16:creationId xmlns:a16="http://schemas.microsoft.com/office/drawing/2014/main" id="{B51624B6-30E6-9941-96E1-3E0D68FE7B77}"/>
              </a:ext>
            </a:extLst>
          </p:cNvPr>
          <p:cNvCxnSpPr>
            <a:stCxn id="2" idx="3"/>
            <a:endCxn id="7" idx="1"/>
          </p:cNvCxnSpPr>
          <p:nvPr/>
        </p:nvCxnSpPr>
        <p:spPr>
          <a:xfrm>
            <a:off x="4983843" y="2939143"/>
            <a:ext cx="1119052" cy="143324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9BDF03B3-07C9-774D-A844-83069045030F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9963329" y="3082468"/>
            <a:ext cx="1272554" cy="601756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67849664-F59A-7549-978A-938F9BEBC7F7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>
            <a:off x="5753381" y="5013960"/>
            <a:ext cx="1460402" cy="490458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3853DC7E-D661-A648-B04B-725FB1263146}"/>
              </a:ext>
            </a:extLst>
          </p:cNvPr>
          <p:cNvCxnSpPr>
            <a:cxnSpLocks/>
            <a:stCxn id="9" idx="3"/>
            <a:endCxn id="8" idx="2"/>
          </p:cNvCxnSpPr>
          <p:nvPr/>
        </p:nvCxnSpPr>
        <p:spPr>
          <a:xfrm flipV="1">
            <a:off x="11632367" y="4141424"/>
            <a:ext cx="1533735" cy="1362993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9F76DA5C-584B-0147-AA05-67319FA75C3D}"/>
              </a:ext>
            </a:extLst>
          </p:cNvPr>
          <p:cNvCxnSpPr>
            <a:cxnSpLocks/>
            <a:stCxn id="10" idx="1"/>
            <a:endCxn id="11" idx="1"/>
          </p:cNvCxnSpPr>
          <p:nvPr/>
        </p:nvCxnSpPr>
        <p:spPr>
          <a:xfrm rot="10800000" flipH="1" flipV="1">
            <a:off x="1892945" y="5013959"/>
            <a:ext cx="464186" cy="2043249"/>
          </a:xfrm>
          <a:prstGeom prst="curvedConnector3">
            <a:avLst>
              <a:gd name="adj1" fmla="val -49247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DF3AB9FF-6C0A-1746-BA1B-34D725AB6472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6217568" y="7057209"/>
            <a:ext cx="2626532" cy="561703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60CBE4A4-7B85-3A42-9575-474C97C3D189}"/>
              </a:ext>
            </a:extLst>
          </p:cNvPr>
          <p:cNvCxnSpPr>
            <a:cxnSpLocks/>
            <a:stCxn id="13" idx="3"/>
            <a:endCxn id="12" idx="2"/>
          </p:cNvCxnSpPr>
          <p:nvPr/>
        </p:nvCxnSpPr>
        <p:spPr>
          <a:xfrm flipV="1">
            <a:off x="7720149" y="8076112"/>
            <a:ext cx="3054168" cy="1238795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D4DEB74E-87EA-D444-ADA5-E0A7BB861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880" y="2911845"/>
            <a:ext cx="430060" cy="471500"/>
          </a:xfrm>
          <a:prstGeom prst="rect">
            <a:avLst/>
          </a:prstGeom>
          <a:effectLst/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11697AF-39D6-594E-A575-FF9F6D864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7547" y="3492524"/>
            <a:ext cx="430060" cy="471500"/>
          </a:xfrm>
          <a:prstGeom prst="rect">
            <a:avLst/>
          </a:prstGeom>
          <a:effectLst/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F9E1BE38-9C1F-9C4A-96EB-CD11A88E1117}"/>
              </a:ext>
            </a:extLst>
          </p:cNvPr>
          <p:cNvGrpSpPr/>
          <p:nvPr/>
        </p:nvGrpSpPr>
        <p:grpSpPr>
          <a:xfrm>
            <a:off x="1892943" y="4556759"/>
            <a:ext cx="3860437" cy="914400"/>
            <a:chOff x="2357130" y="5143500"/>
            <a:chExt cx="3860436" cy="914400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14E74D2E-9C3F-8240-BA5C-7BD2A8BBF4E0}"/>
                </a:ext>
              </a:extLst>
            </p:cNvPr>
            <p:cNvSpPr/>
            <p:nvPr/>
          </p:nvSpPr>
          <p:spPr>
            <a:xfrm>
              <a:off x="2357130" y="5143500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Docker </a:t>
              </a:r>
              <a:r>
                <a:rPr lang="ru-RU" sz="2400"/>
                <a:t>и </a:t>
              </a:r>
              <a:br>
                <a:rPr lang="en-US" sz="2400" dirty="0"/>
              </a:br>
              <a:r>
                <a:rPr lang="en-US" sz="2400" dirty="0"/>
                <a:t>Docker Compose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7BBDE7D-65CF-CC41-A465-3E5B002343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90623" y="5330700"/>
              <a:ext cx="720000" cy="5400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EFC3889-BBD4-AE40-849C-22DDA385A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50074" y="5282379"/>
              <a:ext cx="938768" cy="54000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B0CBCC2-827E-7B42-A900-9AF2F17C4DF3}"/>
              </a:ext>
            </a:extLst>
          </p:cNvPr>
          <p:cNvGrpSpPr/>
          <p:nvPr/>
        </p:nvGrpSpPr>
        <p:grpSpPr>
          <a:xfrm>
            <a:off x="7213781" y="5047218"/>
            <a:ext cx="4418585" cy="914400"/>
            <a:chOff x="7213781" y="5047217"/>
            <a:chExt cx="4418585" cy="914400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0F5D0117-6E11-EC42-A7CF-4CF5BB293ED4}"/>
                </a:ext>
              </a:extLst>
            </p:cNvPr>
            <p:cNvSpPr/>
            <p:nvPr/>
          </p:nvSpPr>
          <p:spPr>
            <a:xfrm>
              <a:off x="7213781" y="5047217"/>
              <a:ext cx="4418585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Django and Databases</a:t>
              </a: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F5E35A6-8E39-224F-A493-74303053F4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90879" y="5257433"/>
              <a:ext cx="540000" cy="54000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F791F78-14E7-1B48-9655-97DBA6AED07B}"/>
              </a:ext>
            </a:extLst>
          </p:cNvPr>
          <p:cNvGrpSpPr/>
          <p:nvPr/>
        </p:nvGrpSpPr>
        <p:grpSpPr>
          <a:xfrm>
            <a:off x="2357130" y="6600008"/>
            <a:ext cx="3860437" cy="914400"/>
            <a:chOff x="2357130" y="6600008"/>
            <a:chExt cx="3860436" cy="91440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211ED136-6CC3-A547-BFED-489965DE5A93}"/>
                </a:ext>
              </a:extLst>
            </p:cNvPr>
            <p:cNvSpPr/>
            <p:nvPr/>
          </p:nvSpPr>
          <p:spPr>
            <a:xfrm>
              <a:off x="2357130" y="66000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Microservices </a:t>
              </a:r>
              <a:r>
                <a:rPr lang="ru-RU" sz="2400"/>
                <a:t>и </a:t>
              </a:r>
              <a:r>
                <a:rPr lang="en-US" sz="2400" dirty="0"/>
                <a:t>API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6C894A42-22F7-6741-8408-6727804B2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65573" y="6787208"/>
              <a:ext cx="430820" cy="540000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5BE2A78-F481-5748-B97E-DBE88B3FA4B7}"/>
              </a:ext>
            </a:extLst>
          </p:cNvPr>
          <p:cNvGrpSpPr/>
          <p:nvPr/>
        </p:nvGrpSpPr>
        <p:grpSpPr>
          <a:xfrm>
            <a:off x="1706590" y="8857707"/>
            <a:ext cx="6013558" cy="914400"/>
            <a:chOff x="1706590" y="8857706"/>
            <a:chExt cx="6013559" cy="914400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68B9DF3-F03A-1D4B-82F9-97E2F502EB5E}"/>
                </a:ext>
              </a:extLst>
            </p:cNvPr>
            <p:cNvSpPr/>
            <p:nvPr/>
          </p:nvSpPr>
          <p:spPr>
            <a:xfrm>
              <a:off x="1706590" y="8857706"/>
              <a:ext cx="6013559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63" algn="ctr"/>
              <a:r>
                <a:rPr lang="ru-RU" sz="2400" dirty="0"/>
                <a:t>Нейросети для </a:t>
              </a:r>
              <a:r>
                <a:rPr lang="en-US" sz="2400" dirty="0"/>
                <a:t>backend-</a:t>
              </a:r>
              <a:r>
                <a:rPr lang="ru-RU" sz="2400" dirty="0"/>
                <a:t>проектов. </a:t>
              </a:r>
              <a:br>
                <a:rPr lang="en-US" sz="2400" dirty="0"/>
              </a:br>
              <a:r>
                <a:rPr lang="en-US" sz="2400" dirty="0"/>
                <a:t>Deep ML</a:t>
              </a:r>
            </a:p>
          </p:txBody>
        </p:sp>
        <p:pic>
          <p:nvPicPr>
            <p:cNvPr id="31" name="Google Shape;225;p40">
              <a:extLst>
                <a:ext uri="{FF2B5EF4-FFF2-40B4-BE49-F238E27FC236}">
                  <a16:creationId xmlns:a16="http://schemas.microsoft.com/office/drawing/2014/main" id="{88199351-ED2F-5249-A21F-E3EBE0C4C913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8"/>
            <a:srcRect t="2849" b="2849"/>
            <a:stretch/>
          </p:blipFill>
          <p:spPr>
            <a:xfrm>
              <a:off x="1892944" y="9044906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E9696FB-EF44-5A40-B2E7-3B55BFDE3D49}"/>
              </a:ext>
            </a:extLst>
          </p:cNvPr>
          <p:cNvGrpSpPr/>
          <p:nvPr/>
        </p:nvGrpSpPr>
        <p:grpSpPr>
          <a:xfrm>
            <a:off x="8844098" y="7161712"/>
            <a:ext cx="3860437" cy="914400"/>
            <a:chOff x="8073390" y="7514408"/>
            <a:chExt cx="3860436" cy="914400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8DD7E4CD-DEBF-3747-BEE2-6E93F93B062F}"/>
                </a:ext>
              </a:extLst>
            </p:cNvPr>
            <p:cNvSpPr/>
            <p:nvPr/>
          </p:nvSpPr>
          <p:spPr>
            <a:xfrm>
              <a:off x="8073390" y="75144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63" algn="ctr"/>
              <a:r>
                <a:rPr lang="en-US" sz="2400" dirty="0"/>
                <a:t>Final Team Project</a:t>
              </a:r>
            </a:p>
          </p:txBody>
        </p:sp>
        <p:pic>
          <p:nvPicPr>
            <p:cNvPr id="32" name="Google Shape;225;p40">
              <a:extLst>
                <a:ext uri="{FF2B5EF4-FFF2-40B4-BE49-F238E27FC236}">
                  <a16:creationId xmlns:a16="http://schemas.microsoft.com/office/drawing/2014/main" id="{5F46E20A-00F7-4548-846D-2AD0DFADB9A4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9"/>
            <a:srcRect t="2849" b="2849"/>
            <a:stretch/>
          </p:blipFill>
          <p:spPr>
            <a:xfrm>
              <a:off x="8289249" y="7701608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pic>
        <p:nvPicPr>
          <p:cNvPr id="33" name="Google Shape;225;p40">
            <a:extLst>
              <a:ext uri="{FF2B5EF4-FFF2-40B4-BE49-F238E27FC236}">
                <a16:creationId xmlns:a16="http://schemas.microsoft.com/office/drawing/2014/main" id="{D4E68D7B-04B1-D746-A392-1CCD859003DE}"/>
              </a:ext>
            </a:extLst>
          </p:cNvPr>
          <p:cNvPicPr preferRelativeResize="0"/>
          <p:nvPr/>
        </p:nvPicPr>
        <p:blipFill>
          <a:blip r:embed="rId10"/>
          <a:srcRect t="2849" b="2849"/>
          <a:stretch/>
        </p:blipFill>
        <p:spPr>
          <a:xfrm>
            <a:off x="1356690" y="2751594"/>
            <a:ext cx="419930" cy="396002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8756F-0EF2-EE4C-9E5B-216055F1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Карта модуля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95D224E-2679-C14B-841A-CA383E987B70}"/>
              </a:ext>
            </a:extLst>
          </p:cNvPr>
          <p:cNvSpPr/>
          <p:nvPr/>
        </p:nvSpPr>
        <p:spPr>
          <a:xfrm>
            <a:off x="2782859" y="2079625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Введение в ООП</a:t>
            </a:r>
            <a:endParaRPr lang="en-US" sz="24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52DE665-F14B-F746-BBBD-CA79495F3C84}"/>
              </a:ext>
            </a:extLst>
          </p:cNvPr>
          <p:cNvSpPr/>
          <p:nvPr/>
        </p:nvSpPr>
        <p:spPr>
          <a:xfrm>
            <a:off x="2782859" y="3154362"/>
            <a:ext cx="5864751" cy="914400"/>
          </a:xfrm>
          <a:prstGeom prst="round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52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AD78031-5646-8E48-9517-AF68E6EFB15F}"/>
              </a:ext>
            </a:extLst>
          </p:cNvPr>
          <p:cNvSpPr/>
          <p:nvPr/>
        </p:nvSpPr>
        <p:spPr>
          <a:xfrm>
            <a:off x="2782859" y="4229098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Основы работы с сетью. </a:t>
            </a:r>
            <a:br>
              <a:rPr lang="en-US" sz="2400" dirty="0"/>
            </a:br>
            <a:r>
              <a:rPr lang="ru-RU" sz="2400" dirty="0"/>
              <a:t>Библиотека </a:t>
            </a:r>
            <a:r>
              <a:rPr lang="en-US" sz="2400" dirty="0"/>
              <a:t>Request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FE267D2-C98C-2048-935B-896B37EEFE9F}"/>
              </a:ext>
            </a:extLst>
          </p:cNvPr>
          <p:cNvSpPr/>
          <p:nvPr/>
        </p:nvSpPr>
        <p:spPr>
          <a:xfrm>
            <a:off x="2782859" y="5303837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Библиотека </a:t>
            </a:r>
            <a:r>
              <a:rPr lang="en-US" sz="2400" dirty="0"/>
              <a:t>JSON Python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0425A7-F5FE-7C40-A901-19048C671428}"/>
              </a:ext>
            </a:extLst>
          </p:cNvPr>
          <p:cNvSpPr/>
          <p:nvPr/>
        </p:nvSpPr>
        <p:spPr>
          <a:xfrm>
            <a:off x="2782859" y="6378577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Проектный урок. Написание </a:t>
            </a:r>
            <a:r>
              <a:rPr lang="en-US" sz="2400" dirty="0"/>
              <a:t>Task Tracker. </a:t>
            </a:r>
            <a:r>
              <a:rPr lang="ru-RU" sz="2400" dirty="0"/>
              <a:t>Часть 2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D18FD4C-7AE7-2E43-BE28-5EA152832402}"/>
              </a:ext>
            </a:extLst>
          </p:cNvPr>
          <p:cNvSpPr/>
          <p:nvPr/>
        </p:nvSpPr>
        <p:spPr>
          <a:xfrm>
            <a:off x="2782857" y="7721106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chemeClr val="bg1"/>
              </a:gs>
              <a:gs pos="100000">
                <a:srgbClr val="F4841D"/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89178BD-AD63-D143-A60B-2335F0E76A4C}"/>
              </a:ext>
            </a:extLst>
          </p:cNvPr>
          <p:cNvSpPr/>
          <p:nvPr/>
        </p:nvSpPr>
        <p:spPr>
          <a:xfrm>
            <a:off x="2782857" y="9063634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Проектный урок: Программа для изучения иностранных языков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A9E779-8784-0E42-A1C4-A7BDD0537F6E}"/>
              </a:ext>
            </a:extLst>
          </p:cNvPr>
          <p:cNvSpPr txBox="1"/>
          <p:nvPr/>
        </p:nvSpPr>
        <p:spPr>
          <a:xfrm>
            <a:off x="2054182" y="2121327"/>
            <a:ext cx="450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DBAD53-7ECA-3747-B456-4AC8C360CE1B}"/>
              </a:ext>
            </a:extLst>
          </p:cNvPr>
          <p:cNvSpPr txBox="1"/>
          <p:nvPr/>
        </p:nvSpPr>
        <p:spPr>
          <a:xfrm>
            <a:off x="2036548" y="4270800"/>
            <a:ext cx="7681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80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en-US" dirty="0"/>
              <a:t>1</a:t>
            </a:r>
            <a:r>
              <a:rPr lang="ru-RU" dirty="0"/>
              <a:t>0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E5F5A3-C254-BB47-80E9-D56896AD8DEE}"/>
              </a:ext>
            </a:extLst>
          </p:cNvPr>
          <p:cNvSpPr txBox="1"/>
          <p:nvPr/>
        </p:nvSpPr>
        <p:spPr>
          <a:xfrm>
            <a:off x="2017143" y="5345537"/>
            <a:ext cx="7168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480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en-US" dirty="0"/>
              <a:t>1</a:t>
            </a:r>
            <a:r>
              <a:rPr lang="ru-RU" dirty="0"/>
              <a:t>1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86F6E1-24A2-3B4E-823D-179806ED78FA}"/>
              </a:ext>
            </a:extLst>
          </p:cNvPr>
          <p:cNvSpPr txBox="1"/>
          <p:nvPr/>
        </p:nvSpPr>
        <p:spPr>
          <a:xfrm>
            <a:off x="2022123" y="6420273"/>
            <a:ext cx="7954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1</a:t>
            </a:r>
            <a:r>
              <a:rPr lang="ru-RU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2</a:t>
            </a:r>
            <a:endParaRPr lang="en-US" sz="4800" dirty="0">
              <a:latin typeface="Apple Chancery" panose="03020702040506060504" pitchFamily="66" charset="-79"/>
              <a:ea typeface="Brush Script MT" panose="03060802040406070304" pitchFamily="66" charset="-122"/>
              <a:cs typeface="Apple Chancery" panose="03020702040506060504" pitchFamily="66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DC3721-2D72-3542-880C-D1726344B568}"/>
              </a:ext>
            </a:extLst>
          </p:cNvPr>
          <p:cNvSpPr txBox="1"/>
          <p:nvPr/>
        </p:nvSpPr>
        <p:spPr>
          <a:xfrm>
            <a:off x="1658241" y="9105336"/>
            <a:ext cx="8467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20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99B8D18-1D08-794C-8F4B-E9170D220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382" y="614016"/>
            <a:ext cx="1058562" cy="1160564"/>
          </a:xfrm>
          <a:prstGeom prst="rect">
            <a:avLst/>
          </a:prstGeom>
          <a:effectLst/>
        </p:spPr>
      </p:pic>
      <p:pic>
        <p:nvPicPr>
          <p:cNvPr id="20" name="Google Shape;225;p40">
            <a:extLst>
              <a:ext uri="{FF2B5EF4-FFF2-40B4-BE49-F238E27FC236}">
                <a16:creationId xmlns:a16="http://schemas.microsoft.com/office/drawing/2014/main" id="{98917A15-D150-1146-8D63-DAFCDC18BAB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/>
          <a:srcRect t="267" b="267"/>
          <a:stretch/>
        </p:blipFill>
        <p:spPr>
          <a:xfrm flipH="1">
            <a:off x="10227492" y="1982572"/>
            <a:ext cx="3307700" cy="3119225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0665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ПЛАН </a:t>
            </a:r>
            <a:endParaRPr sz="6401" b="1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ЗАНЯТИЯ</a:t>
            </a:r>
            <a:endParaRPr sz="6401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4"/>
          <p:cNvSpPr txBox="1"/>
          <p:nvPr/>
        </p:nvSpPr>
        <p:spPr>
          <a:xfrm>
            <a:off x="935998" y="4542125"/>
            <a:ext cx="15640768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Когда используем и зачем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 err="1">
                <a:latin typeface="Inter"/>
                <a:ea typeface="Inter"/>
                <a:cs typeface="Inter"/>
                <a:sym typeface="Inter"/>
              </a:rPr>
              <a:t>Сериализация</a:t>
            </a: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 и </a:t>
            </a:r>
            <a:r>
              <a:rPr lang="ru-RU" sz="3600" dirty="0" err="1">
                <a:latin typeface="Inter"/>
                <a:ea typeface="Inter"/>
                <a:cs typeface="Inter"/>
                <a:sym typeface="Inter"/>
              </a:rPr>
              <a:t>десериализация</a:t>
            </a:r>
            <a:endParaRPr lang="ru-RU" sz="3600" dirty="0">
              <a:latin typeface="Inter"/>
              <a:ea typeface="Inter"/>
              <a:cs typeface="Inter"/>
              <a:sym typeface="Inter"/>
            </a:endParaRP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Функции 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dumps, loads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 err="1">
                <a:latin typeface="Inter"/>
                <a:ea typeface="Inter"/>
                <a:cs typeface="Inter"/>
                <a:sym typeface="Inter"/>
              </a:rPr>
              <a:t>Сериализация</a:t>
            </a: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ru-RU" sz="3600" dirty="0" err="1">
                <a:latin typeface="Inter"/>
                <a:ea typeface="Inter"/>
                <a:cs typeface="Inter"/>
                <a:sym typeface="Inter"/>
              </a:rPr>
              <a:t>кастомных</a:t>
            </a: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 классов</a:t>
            </a:r>
          </a:p>
        </p:txBody>
      </p:sp>
    </p:spTree>
    <p:extLst>
      <p:ext uri="{BB962C8B-B14F-4D97-AF65-F5344CB8AC3E}">
        <p14:creationId xmlns:p14="http://schemas.microsoft.com/office/powerpoint/2010/main" val="1807958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Библиотека </a:t>
            </a: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JSON</a:t>
            </a:r>
          </a:p>
        </p:txBody>
      </p:sp>
    </p:spTree>
    <p:extLst>
      <p:ext uri="{BB962C8B-B14F-4D97-AF65-F5344CB8AC3E}">
        <p14:creationId xmlns:p14="http://schemas.microsoft.com/office/powerpoint/2010/main" val="3488879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Библиотека </a:t>
            </a:r>
            <a:r>
              <a:rPr lang="en-US" dirty="0"/>
              <a:t>JSON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6117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JSON (JavaScript Object Notation) — </a:t>
            </a:r>
            <a:r>
              <a:rPr lang="ru-RU" sz="2400" dirty="0"/>
              <a:t>это формат обмена данными, который легко </a:t>
            </a:r>
            <a:r>
              <a:rPr lang="ru-RU" sz="2400" dirty="0" err="1"/>
              <a:t>парсится</a:t>
            </a:r>
            <a:r>
              <a:rPr lang="ru-RU" sz="2400" dirty="0"/>
              <a:t> и генерируется компьютерами и понимается человеком. </a:t>
            </a:r>
            <a:br>
              <a:rPr lang="ru-RU" sz="2400" dirty="0"/>
            </a:br>
            <a:r>
              <a:rPr lang="ru-RU" sz="2400" dirty="0"/>
              <a:t>Он используется для представления структурированных данных в текстовом формате.</a:t>
            </a:r>
            <a:endParaRPr lang="en-US" sz="2400" dirty="0"/>
          </a:p>
          <a:p>
            <a:pPr>
              <a:lnSpc>
                <a:spcPct val="150000"/>
              </a:lnSpc>
            </a:pPr>
            <a:endParaRPr lang="ru-RU" sz="2400" b="1" dirty="0"/>
          </a:p>
          <a:p>
            <a:pPr>
              <a:lnSpc>
                <a:spcPct val="150000"/>
              </a:lnSpc>
            </a:pPr>
            <a:r>
              <a:rPr lang="ru-RU" sz="2400" b="1" dirty="0"/>
              <a:t>Использование </a:t>
            </a:r>
            <a:r>
              <a:rPr lang="en-US" sz="2400" b="1" dirty="0"/>
              <a:t>JSON</a:t>
            </a:r>
            <a:br>
              <a:rPr lang="ru-RU" sz="2400" b="1" dirty="0"/>
            </a:br>
            <a:r>
              <a:rPr lang="en-US" sz="2400" b="1" dirty="0"/>
              <a:t>1. </a:t>
            </a:r>
            <a:r>
              <a:rPr lang="ru-RU" sz="2400" b="1" dirty="0"/>
              <a:t>Обмен данными между клиентом и сервером</a:t>
            </a:r>
          </a:p>
          <a:p>
            <a:pPr>
              <a:lnSpc>
                <a:spcPct val="150000"/>
              </a:lnSpc>
            </a:pPr>
            <a:r>
              <a:rPr lang="ru-RU" sz="2400" b="1" dirty="0"/>
              <a:t>Веб-приложения:</a:t>
            </a:r>
            <a:r>
              <a:rPr lang="ru-RU" sz="2400" dirty="0"/>
              <a:t> </a:t>
            </a:r>
            <a:r>
              <a:rPr lang="en-US" sz="2400" dirty="0"/>
              <a:t>JSON </a:t>
            </a:r>
            <a:r>
              <a:rPr lang="ru-RU" sz="2400" dirty="0"/>
              <a:t>часто используется для передачи данных между клиентскими и серверными частями веб-приложений. Например, когда браузер отправляет запросы к серверу и получает ответы.</a:t>
            </a:r>
          </a:p>
          <a:p>
            <a:pPr>
              <a:lnSpc>
                <a:spcPct val="150000"/>
              </a:lnSpc>
            </a:pPr>
            <a:r>
              <a:rPr lang="en-US" sz="2400" b="1" dirty="0"/>
              <a:t>API:</a:t>
            </a:r>
            <a:r>
              <a:rPr lang="en-US" sz="2400" dirty="0"/>
              <a:t> JSON </a:t>
            </a:r>
            <a:r>
              <a:rPr lang="ru-RU" sz="2400" dirty="0"/>
              <a:t>является стандартом де-факто для передачи данных в </a:t>
            </a:r>
            <a:r>
              <a:rPr lang="en-US" sz="2400" dirty="0"/>
              <a:t>RESTful API. </a:t>
            </a:r>
            <a:r>
              <a:rPr lang="ru-RU" sz="2400" dirty="0"/>
              <a:t>Серверы могут отправлять данные клиентам в формате </a:t>
            </a:r>
            <a:r>
              <a:rPr lang="en-US" sz="2400" dirty="0"/>
              <a:t>JSON, </a:t>
            </a:r>
            <a:r>
              <a:rPr lang="ru-RU" sz="2400" dirty="0"/>
              <a:t>который легко </a:t>
            </a:r>
            <a:r>
              <a:rPr lang="ru-RU" sz="2400" dirty="0" err="1"/>
              <a:t>парсится</a:t>
            </a:r>
            <a:r>
              <a:rPr lang="ru-RU" sz="2400" dirty="0"/>
              <a:t> и обрабатывается.</a:t>
            </a:r>
          </a:p>
          <a:p>
            <a:pPr>
              <a:lnSpc>
                <a:spcPct val="15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036325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10395</TotalTime>
  <Words>1417</Words>
  <Application>Microsoft Macintosh PowerPoint</Application>
  <PresentationFormat>Custom</PresentationFormat>
  <Paragraphs>218</Paragraphs>
  <Slides>32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44" baseType="lpstr">
      <vt:lpstr>Open Sans</vt:lpstr>
      <vt:lpstr>Calibri</vt:lpstr>
      <vt:lpstr>JetBrains Mono</vt:lpstr>
      <vt:lpstr>Corbel</vt:lpstr>
      <vt:lpstr>Arial</vt:lpstr>
      <vt:lpstr>Roboto</vt:lpstr>
      <vt:lpstr>Inter</vt:lpstr>
      <vt:lpstr>Courier New</vt:lpstr>
      <vt:lpstr>Apple Chancery</vt:lpstr>
      <vt:lpstr>Inter SemiBold</vt:lpstr>
      <vt:lpstr>Office Theme</vt:lpstr>
      <vt:lpstr>Custom Design</vt:lpstr>
      <vt:lpstr>Python Библиотека JSON.</vt:lpstr>
      <vt:lpstr>PowerPoint Presentation</vt:lpstr>
      <vt:lpstr>PowerPoint Presentation</vt:lpstr>
      <vt:lpstr>PowerPoint Presentation</vt:lpstr>
      <vt:lpstr>PowerPoint Presentation</vt:lpstr>
      <vt:lpstr>Карта модуля</vt:lpstr>
      <vt:lpstr>PowerPoint Presentation</vt:lpstr>
      <vt:lpstr>PowerPoint Presentation</vt:lpstr>
      <vt:lpstr>Библиотека JSON</vt:lpstr>
      <vt:lpstr>Использование JSON</vt:lpstr>
      <vt:lpstr>Использование JSON</vt:lpstr>
      <vt:lpstr>Зачем использовать JSON</vt:lpstr>
      <vt:lpstr>Объекты JSON</vt:lpstr>
      <vt:lpstr>PowerPoint Presentation</vt:lpstr>
      <vt:lpstr>Сериализация и десериализация</vt:lpstr>
      <vt:lpstr>PowerPoint Presentation</vt:lpstr>
      <vt:lpstr>Сериализация и десериализация JSON</vt:lpstr>
      <vt:lpstr>Live-coding</vt:lpstr>
      <vt:lpstr>Live-coding</vt:lpstr>
      <vt:lpstr>PowerPoint Presentation</vt:lpstr>
      <vt:lpstr>Задание в сессионном зале</vt:lpstr>
      <vt:lpstr>PowerPoint Presentation</vt:lpstr>
      <vt:lpstr>Работа в сессионных залах</vt:lpstr>
      <vt:lpstr>PowerPoint Presentation</vt:lpstr>
      <vt:lpstr>Сериализация и десериализация  кастомного класса</vt:lpstr>
      <vt:lpstr>Сериализация и десериализация  кастомного класса</vt:lpstr>
      <vt:lpstr>Live-coding</vt:lpstr>
      <vt:lpstr>PowerPoint Presentation</vt:lpstr>
      <vt:lpstr>Задание в сессионном зале</vt:lpstr>
      <vt:lpstr>PowerPoint Presentation</vt:lpstr>
      <vt:lpstr>Работа в сессионных залах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PptxGenJS</dc:creator>
  <cp:lastModifiedBy>Стурейко Игорь Олегович</cp:lastModifiedBy>
  <cp:revision>131</cp:revision>
  <dcterms:created xsi:type="dcterms:W3CDTF">2022-11-15T10:50:05Z</dcterms:created>
  <dcterms:modified xsi:type="dcterms:W3CDTF">2024-08-27T07:05:47Z</dcterms:modified>
</cp:coreProperties>
</file>